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8" r:id="rId3"/>
    <p:sldId id="314" r:id="rId4"/>
    <p:sldId id="311" r:id="rId5"/>
    <p:sldId id="312" r:id="rId6"/>
    <p:sldId id="302" r:id="rId7"/>
    <p:sldId id="303" r:id="rId8"/>
    <p:sldId id="304" r:id="rId9"/>
    <p:sldId id="317" r:id="rId10"/>
    <p:sldId id="315" r:id="rId11"/>
    <p:sldId id="259" r:id="rId12"/>
    <p:sldId id="257" r:id="rId13"/>
    <p:sldId id="261" r:id="rId14"/>
    <p:sldId id="266" r:id="rId15"/>
    <p:sldId id="267" r:id="rId16"/>
    <p:sldId id="265" r:id="rId17"/>
    <p:sldId id="269" r:id="rId18"/>
    <p:sldId id="270" r:id="rId19"/>
    <p:sldId id="271" r:id="rId20"/>
    <p:sldId id="272" r:id="rId21"/>
    <p:sldId id="275" r:id="rId22"/>
    <p:sldId id="276" r:id="rId23"/>
    <p:sldId id="278" r:id="rId24"/>
    <p:sldId id="277" r:id="rId25"/>
    <p:sldId id="285" r:id="rId26"/>
    <p:sldId id="286" r:id="rId27"/>
    <p:sldId id="289" r:id="rId28"/>
    <p:sldId id="292" r:id="rId29"/>
    <p:sldId id="293" r:id="rId30"/>
    <p:sldId id="300" r:id="rId31"/>
    <p:sldId id="301" r:id="rId32"/>
    <p:sldId id="309" r:id="rId33"/>
    <p:sldId id="295" r:id="rId34"/>
    <p:sldId id="313" r:id="rId35"/>
    <p:sldId id="310" r:id="rId36"/>
    <p:sldId id="316" r:id="rId37"/>
    <p:sldId id="279" r:id="rId38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F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lly\Documents\Resultados%20ponderados%20ENAFI%202005-2008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lly\Documents\Resultados%20ponderados%20ENAFI%202005-2008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Office%20PowerPoint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lly\Documents\Resultados%20ponderados%20ENAFI%202005-2008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lly\Documents\Resultados%20ponderados%20ENAFI%202005-2008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FSC\Mis%20documentos\PRoyecto%20Filantrop&#237;a%20y%20Sociedad%20Civil\MARIANA\ENAFI\graficas.respond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lly\Documents\Resultados%20ponderados%20ENAFI%202005-2008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lly\Documents\Resultados%20ponderados%20ENAFI%202005-2008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lly\Documents\Resultados%20ponderados%20ENAFI%202005-2008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FSC\Mis%20documentos\PRoyecto%20Filantrop&#237;a%20y%20Sociedad%20Civil\MARIANA\ENAFI\graficas.respond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lly\Documents\Resultados%20ponderados%20ENAFI%202005-2008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1680027005546413E-2"/>
          <c:y val="3.2308586081914503E-2"/>
          <c:w val="0.49034271595653905"/>
          <c:h val="0.85271702026490803"/>
        </c:manualLayout>
      </c:layout>
      <c:barChart>
        <c:barDir val="bar"/>
        <c:grouping val="clustered"/>
        <c:ser>
          <c:idx val="6"/>
          <c:order val="0"/>
          <c:tx>
            <c:strRef>
              <c:f>Sheet1!$A$167</c:f>
              <c:strCache>
                <c:ptCount val="1"/>
                <c:pt idx="0">
                  <c:v>Lo cuidó en su enfermedad</c:v>
                </c:pt>
              </c:strCache>
            </c:strRef>
          </c:tx>
          <c:cat>
            <c:strRef>
              <c:f>Sheet1!$C$160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Sheet1!$C$167</c:f>
              <c:numCache>
                <c:formatCode>0</c:formatCode>
                <c:ptCount val="1"/>
                <c:pt idx="0">
                  <c:v>22.192513368983885</c:v>
                </c:pt>
              </c:numCache>
            </c:numRef>
          </c:val>
        </c:ser>
        <c:ser>
          <c:idx val="7"/>
          <c:order val="1"/>
          <c:tx>
            <c:strRef>
              <c:f>Sheet1!$A$168</c:f>
              <c:strCache>
                <c:ptCount val="1"/>
                <c:pt idx="0">
                  <c:v>Lo ayudó en las labores de su casa</c:v>
                </c:pt>
              </c:strCache>
            </c:strRef>
          </c:tx>
          <c:cat>
            <c:strRef>
              <c:f>Sheet1!$C$160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Sheet1!$C$168</c:f>
              <c:numCache>
                <c:formatCode>0</c:formatCode>
                <c:ptCount val="1"/>
                <c:pt idx="0">
                  <c:v>23.313293253172986</c:v>
                </c:pt>
              </c:numCache>
            </c:numRef>
          </c:val>
        </c:ser>
        <c:ser>
          <c:idx val="5"/>
          <c:order val="2"/>
          <c:tx>
            <c:strRef>
              <c:f>Sheet1!$A$166</c:f>
              <c:strCache>
                <c:ptCount val="1"/>
                <c:pt idx="0">
                  <c:v>Lo ayudó en su trabajo y escuela</c:v>
                </c:pt>
              </c:strCache>
            </c:strRef>
          </c:tx>
          <c:cat>
            <c:strRef>
              <c:f>Sheet1!$C$160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Sheet1!$C$166</c:f>
              <c:numCache>
                <c:formatCode>0</c:formatCode>
                <c:ptCount val="1"/>
                <c:pt idx="0">
                  <c:v>24.18169672678691</c:v>
                </c:pt>
              </c:numCache>
            </c:numRef>
          </c:val>
        </c:ser>
        <c:ser>
          <c:idx val="1"/>
          <c:order val="3"/>
          <c:tx>
            <c:strRef>
              <c:f>Sheet1!$A$162</c:f>
              <c:strCache>
                <c:ptCount val="1"/>
                <c:pt idx="0">
                  <c:v>Le dio dinero</c:v>
                </c:pt>
              </c:strCache>
            </c:strRef>
          </c:tx>
          <c:cat>
            <c:strRef>
              <c:f>Sheet1!$C$160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Sheet1!$C$162</c:f>
              <c:numCache>
                <c:formatCode>0</c:formatCode>
                <c:ptCount val="1"/>
                <c:pt idx="0">
                  <c:v>25.401069518716589</c:v>
                </c:pt>
              </c:numCache>
            </c:numRef>
          </c:val>
        </c:ser>
        <c:ser>
          <c:idx val="0"/>
          <c:order val="4"/>
          <c:tx>
            <c:strRef>
              <c:f>Sheet1!$A$161</c:f>
              <c:strCache>
                <c:ptCount val="1"/>
                <c:pt idx="0">
                  <c:v>Le prestó dinero</c:v>
                </c:pt>
              </c:strCache>
            </c:strRef>
          </c:tx>
          <c:cat>
            <c:strRef>
              <c:f>Sheet1!$C$160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Sheet1!$C$161</c:f>
              <c:numCache>
                <c:formatCode>0</c:formatCode>
                <c:ptCount val="1"/>
                <c:pt idx="0">
                  <c:v>41.443850267379638</c:v>
                </c:pt>
              </c:numCache>
            </c:numRef>
          </c:val>
        </c:ser>
        <c:ser>
          <c:idx val="3"/>
          <c:order val="5"/>
          <c:tx>
            <c:strRef>
              <c:f>Sheet1!$A$164</c:f>
              <c:strCache>
                <c:ptCount val="1"/>
                <c:pt idx="0">
                  <c:v>Le dio apoyo emocional</c:v>
                </c:pt>
              </c:strCache>
            </c:strRef>
          </c:tx>
          <c:cat>
            <c:strRef>
              <c:f>Sheet1!$C$160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Sheet1!$C$164</c:f>
              <c:numCache>
                <c:formatCode>0</c:formatCode>
                <c:ptCount val="1"/>
                <c:pt idx="0">
                  <c:v>42.045454545454547</c:v>
                </c:pt>
              </c:numCache>
            </c:numRef>
          </c:val>
        </c:ser>
        <c:ser>
          <c:idx val="2"/>
          <c:order val="6"/>
          <c:tx>
            <c:strRef>
              <c:f>Sheet1!$A$163</c:f>
              <c:strCache>
                <c:ptCount val="1"/>
                <c:pt idx="0">
                  <c:v>Le dio ropa u otra donación en especie</c:v>
                </c:pt>
              </c:strCache>
            </c:strRef>
          </c:tx>
          <c:cat>
            <c:strRef>
              <c:f>Sheet1!$C$160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Sheet1!$C$163</c:f>
              <c:numCache>
                <c:formatCode>0</c:formatCode>
                <c:ptCount val="1"/>
                <c:pt idx="0">
                  <c:v>43.286573146292575</c:v>
                </c:pt>
              </c:numCache>
            </c:numRef>
          </c:val>
        </c:ser>
        <c:ser>
          <c:idx val="4"/>
          <c:order val="7"/>
          <c:tx>
            <c:strRef>
              <c:f>Sheet1!$A$165</c:f>
              <c:strCache>
                <c:ptCount val="1"/>
                <c:pt idx="0">
                  <c:v>Le dio algún consejo</c:v>
                </c:pt>
              </c:strCache>
            </c:strRef>
          </c:tx>
          <c:cat>
            <c:strRef>
              <c:f>Sheet1!$C$160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Sheet1!$C$165</c:f>
              <c:numCache>
                <c:formatCode>0</c:formatCode>
                <c:ptCount val="1"/>
                <c:pt idx="0">
                  <c:v>50.567802271209075</c:v>
                </c:pt>
              </c:numCache>
            </c:numRef>
          </c:val>
        </c:ser>
        <c:dLbls>
          <c:showVal val="1"/>
        </c:dLbls>
        <c:axId val="35120640"/>
        <c:axId val="35122176"/>
      </c:barChart>
      <c:catAx>
        <c:axId val="35120640"/>
        <c:scaling>
          <c:orientation val="minMax"/>
        </c:scaling>
        <c:axPos val="l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35122176"/>
        <c:crosses val="autoZero"/>
        <c:auto val="1"/>
        <c:lblAlgn val="ctr"/>
        <c:lblOffset val="100"/>
      </c:catAx>
      <c:valAx>
        <c:axId val="35122176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35120640"/>
        <c:crosses val="autoZero"/>
        <c:crossBetween val="between"/>
      </c:valAx>
    </c:plotArea>
    <c:legend>
      <c:legendPos val="r"/>
      <c:txPr>
        <a:bodyPr/>
        <a:lstStyle/>
        <a:p>
          <a:pPr>
            <a:defRPr lang="es-MX"/>
          </a:pPr>
          <a:endParaRPr lang="es-MX"/>
        </a:p>
      </c:txPr>
    </c:legend>
    <c:plotVisOnly val="1"/>
  </c:chart>
  <c:txPr>
    <a:bodyPr/>
    <a:lstStyle/>
    <a:p>
      <a:pPr>
        <a:defRPr sz="1800"/>
      </a:pPr>
      <a:endParaRPr lang="es-MX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47967397562211"/>
          <c:y val="3.2855745169241404E-2"/>
          <c:w val="0.57587400132929012"/>
          <c:h val="0.87012761293721508"/>
        </c:manualLayout>
      </c:layout>
      <c:barChart>
        <c:barDir val="bar"/>
        <c:grouping val="clustered"/>
        <c:ser>
          <c:idx val="0"/>
          <c:order val="0"/>
          <c:tx>
            <c:strRef>
              <c:f>Sheet1!$C$232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Sheet1!$A$233:$A$238</c:f>
              <c:strCache>
                <c:ptCount val="6"/>
                <c:pt idx="0">
                  <c:v>Confía mucho</c:v>
                </c:pt>
                <c:pt idx="1">
                  <c:v>Confía algo</c:v>
                </c:pt>
                <c:pt idx="2">
                  <c:v>Desconfía algo</c:v>
                </c:pt>
                <c:pt idx="3">
                  <c:v>Desconfía mucho</c:v>
                </c:pt>
                <c:pt idx="4">
                  <c:v>Depende de la organización</c:v>
                </c:pt>
                <c:pt idx="5">
                  <c:v>NS-NC</c:v>
                </c:pt>
              </c:strCache>
            </c:strRef>
          </c:cat>
          <c:val>
            <c:numRef>
              <c:f>Sheet1!$C$233:$C$238</c:f>
              <c:numCache>
                <c:formatCode>0</c:formatCode>
                <c:ptCount val="6"/>
                <c:pt idx="0">
                  <c:v>12.22444889779559</c:v>
                </c:pt>
                <c:pt idx="1">
                  <c:v>34.4689378757515</c:v>
                </c:pt>
                <c:pt idx="2">
                  <c:v>26.653306613226462</c:v>
                </c:pt>
                <c:pt idx="3">
                  <c:v>13.694054776219099</c:v>
                </c:pt>
                <c:pt idx="4">
                  <c:v>6.6132264529058107</c:v>
                </c:pt>
                <c:pt idx="5">
                  <c:v>6.3460253841015524</c:v>
                </c:pt>
              </c:numCache>
            </c:numRef>
          </c:val>
        </c:ser>
        <c:dLbls>
          <c:showVal val="1"/>
        </c:dLbls>
        <c:axId val="58118528"/>
        <c:axId val="58120064"/>
      </c:barChart>
      <c:catAx>
        <c:axId val="58118528"/>
        <c:scaling>
          <c:orientation val="minMax"/>
        </c:scaling>
        <c:axPos val="l"/>
        <c:tickLblPos val="nextTo"/>
        <c:txPr>
          <a:bodyPr/>
          <a:lstStyle/>
          <a:p>
            <a:pPr>
              <a:defRPr lang="es-MX" sz="1400"/>
            </a:pPr>
            <a:endParaRPr lang="es-MX"/>
          </a:p>
        </c:txPr>
        <c:crossAx val="58120064"/>
        <c:crosses val="autoZero"/>
        <c:auto val="1"/>
        <c:lblAlgn val="ctr"/>
        <c:lblOffset val="100"/>
      </c:catAx>
      <c:valAx>
        <c:axId val="58120064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8118528"/>
        <c:crosses val="autoZero"/>
        <c:crossBetween val="between"/>
      </c:valAx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/>
            </a:pPr>
            <a:r>
              <a:rPr lang="es-MX" sz="2000" dirty="0"/>
              <a:t>¿Podría indicarme cuáles son las razones por las que la gente </a:t>
            </a:r>
          </a:p>
          <a:p>
            <a:pPr>
              <a:defRPr lang="es-MX"/>
            </a:pPr>
            <a:r>
              <a:rPr lang="es-MX" sz="2000" dirty="0"/>
              <a:t>NO realiza contribuciones o donativos?</a:t>
            </a:r>
          </a:p>
        </c:rich>
      </c:tx>
      <c:layout>
        <c:manualLayout>
          <c:xMode val="edge"/>
          <c:yMode val="edge"/>
          <c:x val="0.11976660712912301"/>
          <c:y val="1.644183510126420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49860758142163403"/>
          <c:y val="0.15625000000000003"/>
          <c:w val="0.45682482320194612"/>
          <c:h val="0.8341346153846160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558ED5"/>
            </a:solidFill>
            <a:ln w="25400">
              <a:noFill/>
            </a:ln>
          </c:spPr>
          <c:dPt>
            <c:idx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ln w="25400">
                <a:noFill/>
              </a:ln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</c:spPr>
          </c:dPt>
          <c:dPt>
            <c:idx val="5"/>
            <c:spPr>
              <a:solidFill>
                <a:schemeClr val="tx2">
                  <a:lumMod val="75000"/>
                </a:schemeClr>
              </a:solidFill>
              <a:ln w="25400">
                <a:noFill/>
              </a:ln>
            </c:spPr>
          </c:dPt>
          <c:dPt>
            <c:idx val="6"/>
            <c:spPr>
              <a:solidFill>
                <a:schemeClr val="bg2">
                  <a:lumMod val="50000"/>
                </a:schemeClr>
              </a:solidFill>
              <a:ln w="25400">
                <a:noFill/>
              </a:ln>
            </c:spPr>
          </c:dPt>
          <c:dPt>
            <c:idx val="7"/>
            <c:spPr>
              <a:solidFill>
                <a:srgbClr val="C0000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'[Chart in Microsoft Office PowerPoint]Gráficas'!$B$2443:$B$2450</c:f>
              <c:strCache>
                <c:ptCount val="8"/>
                <c:pt idx="0">
                  <c:v>No contaba con recursos para hacer donaciones</c:v>
                </c:pt>
                <c:pt idx="1">
                  <c:v>No confía en las instituciones que piden donativos</c:v>
                </c:pt>
                <c:pt idx="2">
                  <c:v>Es difícil ante la crisis financiera actual</c:v>
                </c:pt>
                <c:pt idx="3">
                  <c:v>La gente es egoísta</c:v>
                </c:pt>
                <c:pt idx="4">
                  <c:v>No les nace dar dinero</c:v>
                </c:pt>
                <c:pt idx="5">
                  <c:v>Nadie se lo pidió</c:v>
                </c:pt>
                <c:pt idx="6">
                  <c:v>Gobierno debe hacerse cargo de cuestiones sociales</c:v>
                </c:pt>
                <c:pt idx="7">
                  <c:v>Prefiere hacer trabajo voluntario</c:v>
                </c:pt>
              </c:strCache>
            </c:strRef>
          </c:cat>
          <c:val>
            <c:numRef>
              <c:f>'[Chart in Microsoft Office PowerPoint]Gráficas'!$C$2443:$C$2450</c:f>
              <c:numCache>
                <c:formatCode>0</c:formatCode>
                <c:ptCount val="8"/>
                <c:pt idx="0">
                  <c:v>47.852348993288537</c:v>
                </c:pt>
                <c:pt idx="1">
                  <c:v>39.127516778523614</c:v>
                </c:pt>
                <c:pt idx="2">
                  <c:v>35.100671140939603</c:v>
                </c:pt>
                <c:pt idx="3">
                  <c:v>33.355704697986369</c:v>
                </c:pt>
                <c:pt idx="4">
                  <c:v>30.53691275167785</c:v>
                </c:pt>
                <c:pt idx="5">
                  <c:v>27.516778523489929</c:v>
                </c:pt>
                <c:pt idx="6">
                  <c:v>16.308724832214725</c:v>
                </c:pt>
                <c:pt idx="7">
                  <c:v>10</c:v>
                </c:pt>
              </c:numCache>
            </c:numRef>
          </c:val>
        </c:ser>
        <c:dLbls>
          <c:showVal val="1"/>
        </c:dLbls>
        <c:axId val="57483648"/>
        <c:axId val="57485184"/>
      </c:barChart>
      <c:catAx>
        <c:axId val="57483648"/>
        <c:scaling>
          <c:orientation val="maxMin"/>
        </c:scaling>
        <c:axPos val="l"/>
        <c:numFmt formatCode="General" sourceLinked="1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lang="es-MX"/>
            </a:pPr>
            <a:endParaRPr lang="es-MX"/>
          </a:p>
        </c:txPr>
        <c:crossAx val="57485184"/>
        <c:crosses val="autoZero"/>
        <c:lblAlgn val="ctr"/>
        <c:lblOffset val="100"/>
        <c:tickLblSkip val="1"/>
        <c:tickMarkSkip val="1"/>
      </c:catAx>
      <c:valAx>
        <c:axId val="57485184"/>
        <c:scaling>
          <c:orientation val="minMax"/>
        </c:scaling>
        <c:delete val="1"/>
        <c:axPos val="t"/>
        <c:numFmt formatCode="0" sourceLinked="1"/>
        <c:tickLblPos val="none"/>
        <c:crossAx val="5748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+mj-lt"/>
          <a:ea typeface="Arial"/>
          <a:cs typeface="Arial"/>
        </a:defRPr>
      </a:pPr>
      <a:endParaRPr lang="es-MX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 sz="2400"/>
            </a:pPr>
            <a:r>
              <a:rPr lang="es-MX" sz="2400" dirty="0"/>
              <a:t>¿Cómo</a:t>
            </a:r>
            <a:r>
              <a:rPr lang="es-MX" sz="2400" baseline="0" dirty="0"/>
              <a:t> prefiere realizar la aportación o dar ayuda?</a:t>
            </a:r>
            <a:endParaRPr lang="es-MX" sz="2400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explosion val="13"/>
          </c:dPt>
          <c:dPt>
            <c:idx val="1"/>
            <c:explosion val="8"/>
          </c:dPt>
          <c:dPt>
            <c:idx val="2"/>
            <c:explosion val="8"/>
          </c:dPt>
          <c:dLbls>
            <c:txPr>
              <a:bodyPr/>
              <a:lstStyle/>
              <a:p>
                <a:pPr>
                  <a:defRPr lang="es-MX" sz="2000"/>
                </a:pPr>
                <a:endParaRPr lang="es-MX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Darlo directamente a una persona necesitada</c:v>
                </c:pt>
                <c:pt idx="1">
                  <c:v>Darlo a través de instituciones u organizaciones</c:v>
                </c:pt>
                <c:pt idx="2">
                  <c:v>Le da lo mismo</c:v>
                </c:pt>
                <c:pt idx="3">
                  <c:v>NS-NC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0.60000000000000109</c:v>
                </c:pt>
                <c:pt idx="1">
                  <c:v>0.16</c:v>
                </c:pt>
                <c:pt idx="2">
                  <c:v>0.16</c:v>
                </c:pt>
                <c:pt idx="3">
                  <c:v>7.0000000000000007E-2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921913601811022"/>
          <c:y val="0.16142998000222306"/>
          <c:w val="0.3371443837282701"/>
          <c:h val="0.81453939758327609"/>
        </c:manualLayout>
      </c:layout>
      <c:txPr>
        <a:bodyPr/>
        <a:lstStyle/>
        <a:p>
          <a:pPr>
            <a:defRPr lang="es-MX" sz="2000"/>
          </a:pPr>
          <a:endParaRPr lang="es-MX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3"/>
          <c:order val="0"/>
          <c:tx>
            <c:strRef>
              <c:f>Sheet1!$A$39</c:f>
              <c:strCache>
                <c:ptCount val="1"/>
                <c:pt idx="0">
                  <c:v>Hizo trab vol en 4 o 5 orgs</c:v>
                </c:pt>
              </c:strCache>
            </c:strRef>
          </c:tx>
          <c:cat>
            <c:strRef>
              <c:f>Sheet1!$C$35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Sheet1!$C$39</c:f>
              <c:numCache>
                <c:formatCode>0</c:formatCode>
                <c:ptCount val="1"/>
                <c:pt idx="0">
                  <c:v>1.6700066800267201</c:v>
                </c:pt>
              </c:numCache>
            </c:numRef>
          </c:val>
        </c:ser>
        <c:ser>
          <c:idx val="2"/>
          <c:order val="1"/>
          <c:tx>
            <c:strRef>
              <c:f>Sheet1!$A$38</c:f>
              <c:strCache>
                <c:ptCount val="1"/>
                <c:pt idx="0">
                  <c:v>Hizo trab vol en 2 o 3 orgs</c:v>
                </c:pt>
              </c:strCache>
            </c:strRef>
          </c:tx>
          <c:cat>
            <c:strRef>
              <c:f>Sheet1!$C$35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Sheet1!$C$38</c:f>
              <c:numCache>
                <c:formatCode>0</c:formatCode>
                <c:ptCount val="1"/>
                <c:pt idx="0">
                  <c:v>8.9512358049433249</c:v>
                </c:pt>
              </c:numCache>
            </c:numRef>
          </c:val>
        </c:ser>
        <c:ser>
          <c:idx val="1"/>
          <c:order val="2"/>
          <c:tx>
            <c:strRef>
              <c:f>Sheet1!$A$37</c:f>
              <c:strCache>
                <c:ptCount val="1"/>
                <c:pt idx="0">
                  <c:v>Hizo trab vol en 1 org</c:v>
                </c:pt>
              </c:strCache>
            </c:strRef>
          </c:tx>
          <c:cat>
            <c:strRef>
              <c:f>Sheet1!$C$35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Sheet1!$C$37</c:f>
              <c:numCache>
                <c:formatCode>0</c:formatCode>
                <c:ptCount val="1"/>
                <c:pt idx="0">
                  <c:v>21.910487641950571</c:v>
                </c:pt>
              </c:numCache>
            </c:numRef>
          </c:val>
        </c:ser>
        <c:ser>
          <c:idx val="0"/>
          <c:order val="3"/>
          <c:tx>
            <c:strRef>
              <c:f>Sheet1!$A$36</c:f>
              <c:strCache>
                <c:ptCount val="1"/>
                <c:pt idx="0">
                  <c:v>No hizo trabajo vol en ninguna</c:v>
                </c:pt>
              </c:strCache>
            </c:strRef>
          </c:tx>
          <c:cat>
            <c:strRef>
              <c:f>Sheet1!$C$35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Sheet1!$C$36</c:f>
              <c:numCache>
                <c:formatCode>0</c:formatCode>
                <c:ptCount val="1"/>
                <c:pt idx="0">
                  <c:v>67.067468269873871</c:v>
                </c:pt>
              </c:numCache>
            </c:numRef>
          </c:val>
        </c:ser>
        <c:dLbls>
          <c:showVal val="1"/>
        </c:dLbls>
        <c:axId val="57285248"/>
        <c:axId val="57295232"/>
      </c:barChart>
      <c:catAx>
        <c:axId val="572852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295232"/>
        <c:crosses val="autoZero"/>
        <c:auto val="1"/>
        <c:lblAlgn val="ctr"/>
        <c:lblOffset val="100"/>
      </c:catAx>
      <c:valAx>
        <c:axId val="57295232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285248"/>
        <c:crosses val="autoZero"/>
        <c:crossBetween val="between"/>
      </c:valAx>
    </c:plotArea>
    <c:legend>
      <c:legendPos val="r"/>
      <c:txPr>
        <a:bodyPr/>
        <a:lstStyle/>
        <a:p>
          <a:pPr>
            <a:defRPr lang="es-MX"/>
          </a:pPr>
          <a:endParaRPr lang="es-MX"/>
        </a:p>
      </c:txPr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806757455084"/>
          <c:y val="0"/>
          <c:w val="0.43299535204900602"/>
          <c:h val="0.90271914231752104"/>
        </c:manualLayout>
      </c:layout>
      <c:barChart>
        <c:barDir val="bar"/>
        <c:grouping val="clustered"/>
        <c:ser>
          <c:idx val="7"/>
          <c:order val="0"/>
          <c:tx>
            <c:strRef>
              <c:f>Sheet1!$A$21</c:f>
              <c:strCache>
                <c:ptCount val="1"/>
                <c:pt idx="0">
                  <c:v>Servicios Humanitarios</c:v>
                </c:pt>
              </c:strCache>
            </c:strRef>
          </c:tx>
          <c:cat>
            <c:strRef>
              <c:f>Sheet1!$C$13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Sheet1!$C$21</c:f>
              <c:numCache>
                <c:formatCode>0</c:formatCode>
                <c:ptCount val="1"/>
                <c:pt idx="0">
                  <c:v>2.9392117568470555</c:v>
                </c:pt>
              </c:numCache>
            </c:numRef>
          </c:val>
        </c:ser>
        <c:ser>
          <c:idx val="8"/>
          <c:order val="1"/>
          <c:tx>
            <c:strRef>
              <c:f>Sheet1!$A$22</c:f>
              <c:strCache>
                <c:ptCount val="1"/>
                <c:pt idx="0">
                  <c:v>Actividades partidistas</c:v>
                </c:pt>
              </c:strCache>
            </c:strRef>
          </c:tx>
          <c:cat>
            <c:strRef>
              <c:f>Sheet1!$C$13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Sheet1!$C$22</c:f>
              <c:numCache>
                <c:formatCode>0</c:formatCode>
                <c:ptCount val="1"/>
                <c:pt idx="0">
                  <c:v>3.5404141616566482</c:v>
                </c:pt>
              </c:numCache>
            </c:numRef>
          </c:val>
        </c:ser>
        <c:ser>
          <c:idx val="3"/>
          <c:order val="2"/>
          <c:tx>
            <c:strRef>
              <c:f>Sheet1!$A$17</c:f>
              <c:strCache>
                <c:ptCount val="1"/>
                <c:pt idx="0">
                  <c:v>Desarrollo Comunitario/ Acción vecinal</c:v>
                </c:pt>
              </c:strCache>
            </c:strRef>
          </c:tx>
          <c:cat>
            <c:strRef>
              <c:f>Sheet1!$C$13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Sheet1!$C$17</c:f>
              <c:numCache>
                <c:formatCode>0</c:formatCode>
                <c:ptCount val="1"/>
                <c:pt idx="0">
                  <c:v>4.0080160320641314</c:v>
                </c:pt>
              </c:numCache>
            </c:numRef>
          </c:val>
        </c:ser>
        <c:ser>
          <c:idx val="2"/>
          <c:order val="3"/>
          <c:tx>
            <c:strRef>
              <c:f>Sheet1!$A$16</c:f>
              <c:strCache>
                <c:ptCount val="1"/>
                <c:pt idx="0">
                  <c:v>Organizaciones relacionadas con la salud</c:v>
                </c:pt>
              </c:strCache>
            </c:strRef>
          </c:tx>
          <c:cat>
            <c:strRef>
              <c:f>Sheet1!$C$13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Sheet1!$C$16</c:f>
              <c:numCache>
                <c:formatCode>0</c:formatCode>
                <c:ptCount val="1"/>
                <c:pt idx="0">
                  <c:v>4.0106951871657754</c:v>
                </c:pt>
              </c:numCache>
            </c:numRef>
          </c:val>
        </c:ser>
        <c:ser>
          <c:idx val="11"/>
          <c:order val="4"/>
          <c:tx>
            <c:strRef>
              <c:f>Sheet1!$A$25</c:f>
              <c:strCache>
                <c:ptCount val="1"/>
                <c:pt idx="0">
                  <c:v>Religioso</c:v>
                </c:pt>
              </c:strCache>
            </c:strRef>
          </c:tx>
          <c:cat>
            <c:strRef>
              <c:f>Sheet1!$C$13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Sheet1!$C$25</c:f>
              <c:numCache>
                <c:formatCode>0</c:formatCode>
                <c:ptCount val="1"/>
                <c:pt idx="0">
                  <c:v>12.625250501002</c:v>
                </c:pt>
              </c:numCache>
            </c:numRef>
          </c:val>
        </c:ser>
        <c:ser>
          <c:idx val="0"/>
          <c:order val="5"/>
          <c:tx>
            <c:strRef>
              <c:f>Sheet1!$A$14</c:f>
              <c:strCache>
                <c:ptCount val="1"/>
                <c:pt idx="0">
                  <c:v>Escolar educativa</c:v>
                </c:pt>
              </c:strCache>
            </c:strRef>
          </c:tx>
          <c:cat>
            <c:strRef>
              <c:f>Sheet1!$C$13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Sheet1!$C$14</c:f>
              <c:numCache>
                <c:formatCode>0</c:formatCode>
                <c:ptCount val="1"/>
                <c:pt idx="0">
                  <c:v>13.627254509018041</c:v>
                </c:pt>
              </c:numCache>
            </c:numRef>
          </c:val>
        </c:ser>
        <c:dLbls>
          <c:showVal val="1"/>
        </c:dLbls>
        <c:axId val="57384320"/>
        <c:axId val="57398400"/>
      </c:barChart>
      <c:catAx>
        <c:axId val="57384320"/>
        <c:scaling>
          <c:orientation val="minMax"/>
        </c:scaling>
        <c:axPos val="l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398400"/>
        <c:crosses val="autoZero"/>
        <c:auto val="1"/>
        <c:lblAlgn val="ctr"/>
        <c:lblOffset val="100"/>
      </c:catAx>
      <c:valAx>
        <c:axId val="57398400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38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11070321688397"/>
          <c:y val="1.7678853293030604E-3"/>
          <c:w val="0.38484313524551106"/>
          <c:h val="0.98315333935642391"/>
        </c:manualLayout>
      </c:layout>
      <c:txPr>
        <a:bodyPr/>
        <a:lstStyle/>
        <a:p>
          <a:pPr>
            <a:defRPr lang="es-MX"/>
          </a:pPr>
          <a:endParaRPr lang="es-MX"/>
        </a:p>
      </c:txPr>
    </c:legend>
    <c:plotVisOnly val="1"/>
  </c:chart>
  <c:txPr>
    <a:bodyPr/>
    <a:lstStyle/>
    <a:p>
      <a:pPr>
        <a:defRPr sz="1800"/>
      </a:pPr>
      <a:endParaRPr lang="es-MX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4"/>
  <c:clrMapOvr bg1="lt1" tx1="dk1" bg2="lt2" tx2="dk2" accent1="accent1" accent2="accent2" accent3="accent3" accent4="accent4" accent5="accent5" accent6="accent6" hlink="hlink" folHlink="folHlink"/>
  <c:chart>
    <c:title>
      <c:txPr>
        <a:bodyPr/>
        <a:lstStyle/>
        <a:p>
          <a:pPr>
            <a:defRPr lang="es-MX"/>
          </a:pPr>
          <a:endParaRPr lang="es-MX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Voluntariado!$B$57</c:f>
              <c:strCache>
                <c:ptCount val="1"/>
                <c:pt idx="0">
                  <c:v>2008</c:v>
                </c:pt>
              </c:strCache>
            </c:strRef>
          </c:tx>
          <c:dPt>
            <c:idx val="0"/>
            <c:spPr>
              <a:solidFill>
                <a:srgbClr val="9BBB59">
                  <a:lumMod val="75000"/>
                </a:srgbClr>
              </a:solidFill>
            </c:spPr>
          </c:dPt>
          <c:dPt>
            <c:idx val="1"/>
            <c:spPr>
              <a:solidFill>
                <a:srgbClr val="F79646">
                  <a:lumMod val="75000"/>
                </a:srgbClr>
              </a:solidFill>
            </c:spPr>
          </c:dPt>
          <c:dPt>
            <c:idx val="3"/>
            <c:spPr>
              <a:solidFill>
                <a:srgbClr val="4F81BD">
                  <a:lumMod val="75000"/>
                </a:srgbClr>
              </a:solidFill>
            </c:spPr>
          </c:dPt>
          <c:dPt>
            <c:idx val="4"/>
            <c:spPr>
              <a:solidFill>
                <a:srgbClr val="8064A2">
                  <a:lumMod val="75000"/>
                </a:srgbClr>
              </a:solidFill>
            </c:spPr>
          </c:dPt>
          <c:cat>
            <c:strRef>
              <c:f>Voluntariado!$A$58:$A$62</c:f>
              <c:strCache>
                <c:ptCount val="5"/>
                <c:pt idx="0">
                  <c:v>Diario</c:v>
                </c:pt>
                <c:pt idx="1">
                  <c:v>Varias veces por semana</c:v>
                </c:pt>
                <c:pt idx="2">
                  <c:v>Varias veces al mes</c:v>
                </c:pt>
                <c:pt idx="3">
                  <c:v>Una que otra vez al año</c:v>
                </c:pt>
                <c:pt idx="4">
                  <c:v>Fue una ocasión especial</c:v>
                </c:pt>
              </c:strCache>
            </c:strRef>
          </c:cat>
          <c:val>
            <c:numRef>
              <c:f>Voluntariado!$B$58:$B$62</c:f>
              <c:numCache>
                <c:formatCode>0</c:formatCode>
                <c:ptCount val="5"/>
                <c:pt idx="0">
                  <c:v>10.408163265306118</c:v>
                </c:pt>
                <c:pt idx="1">
                  <c:v>20.816326530612226</c:v>
                </c:pt>
                <c:pt idx="2">
                  <c:v>29.18367346938776</c:v>
                </c:pt>
                <c:pt idx="3">
                  <c:v>25.714285714286017</c:v>
                </c:pt>
                <c:pt idx="4">
                  <c:v>13.877551020408161</c:v>
                </c:pt>
              </c:numCache>
            </c:numRef>
          </c:val>
        </c:ser>
        <c:dLbls>
          <c:showVal val="1"/>
        </c:dLbls>
        <c:axId val="34919168"/>
        <c:axId val="34920704"/>
      </c:barChart>
      <c:catAx>
        <c:axId val="34919168"/>
        <c:scaling>
          <c:orientation val="minMax"/>
        </c:scaling>
        <c:axPos val="l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34920704"/>
        <c:crosses val="autoZero"/>
        <c:auto val="1"/>
        <c:lblAlgn val="ctr"/>
        <c:lblOffset val="100"/>
      </c:catAx>
      <c:valAx>
        <c:axId val="34920704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3491916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7612477923908619E-2"/>
          <c:y val="3.0290809113695701E-2"/>
          <c:w val="0.50583029088721687"/>
          <c:h val="0.83291637394947105"/>
        </c:manualLayout>
      </c:layout>
      <c:barChart>
        <c:barDir val="bar"/>
        <c:grouping val="clustered"/>
        <c:ser>
          <c:idx val="5"/>
          <c:order val="0"/>
          <c:tx>
            <c:strRef>
              <c:f>Sheet1!$A$125</c:f>
              <c:strCache>
                <c:ptCount val="1"/>
                <c:pt idx="0">
                  <c:v>No confía en el voluntariado, ni en las organizaciones que lo piden</c:v>
                </c:pt>
              </c:strCache>
            </c:strRef>
          </c:tx>
          <c:cat>
            <c:strRef>
              <c:f>Sheet1!$C$119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Sheet1!$C$125</c:f>
              <c:numCache>
                <c:formatCode>0</c:formatCode>
                <c:ptCount val="1"/>
                <c:pt idx="0">
                  <c:v>8.6506077372440267</c:v>
                </c:pt>
              </c:numCache>
            </c:numRef>
          </c:val>
        </c:ser>
        <c:ser>
          <c:idx val="4"/>
          <c:order val="1"/>
          <c:tx>
            <c:strRef>
              <c:f>Sheet1!$A$124</c:f>
              <c:strCache>
                <c:ptCount val="1"/>
                <c:pt idx="0">
                  <c:v>Prefiere destinar ese tiempo a otra actividad</c:v>
                </c:pt>
              </c:strCache>
            </c:strRef>
          </c:tx>
          <c:cat>
            <c:strRef>
              <c:f>Sheet1!$C$119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Sheet1!$C$124</c:f>
              <c:numCache>
                <c:formatCode>0</c:formatCode>
                <c:ptCount val="1"/>
                <c:pt idx="0">
                  <c:v>9.766929419955197</c:v>
                </c:pt>
              </c:numCache>
            </c:numRef>
          </c:val>
        </c:ser>
        <c:ser>
          <c:idx val="2"/>
          <c:order val="2"/>
          <c:tx>
            <c:strRef>
              <c:f>Sheet1!$A$122</c:f>
              <c:strCache>
                <c:ptCount val="1"/>
                <c:pt idx="0">
                  <c:v>Porque no sabe dónde o cómo hacerlo</c:v>
                </c:pt>
              </c:strCache>
            </c:strRef>
          </c:tx>
          <c:cat>
            <c:strRef>
              <c:f>Sheet1!$C$119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Sheet1!$C$122</c:f>
              <c:numCache>
                <c:formatCode>0</c:formatCode>
                <c:ptCount val="1"/>
                <c:pt idx="0">
                  <c:v>10.821431802377601</c:v>
                </c:pt>
              </c:numCache>
            </c:numRef>
          </c:val>
        </c:ser>
        <c:ser>
          <c:idx val="1"/>
          <c:order val="3"/>
          <c:tx>
            <c:strRef>
              <c:f>Sheet1!$A$121</c:f>
              <c:strCache>
                <c:ptCount val="1"/>
                <c:pt idx="0">
                  <c:v>Nadie se lo ha pedido</c:v>
                </c:pt>
              </c:strCache>
            </c:strRef>
          </c:tx>
          <c:cat>
            <c:strRef>
              <c:f>Sheet1!$C$119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Sheet1!$C$121</c:f>
              <c:numCache>
                <c:formatCode>0</c:formatCode>
                <c:ptCount val="1"/>
                <c:pt idx="0">
                  <c:v>13.986348259537371</c:v>
                </c:pt>
              </c:numCache>
            </c:numRef>
          </c:val>
        </c:ser>
        <c:ser>
          <c:idx val="0"/>
          <c:order val="4"/>
          <c:tx>
            <c:strRef>
              <c:f>Sheet1!$A$120</c:f>
              <c:strCache>
                <c:ptCount val="1"/>
                <c:pt idx="0">
                  <c:v>Por falta de tiempo</c:v>
                </c:pt>
              </c:strCache>
            </c:strRef>
          </c:tx>
          <c:cat>
            <c:strRef>
              <c:f>Sheet1!$C$119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Sheet1!$C$120</c:f>
              <c:numCache>
                <c:formatCode>0</c:formatCode>
                <c:ptCount val="1"/>
                <c:pt idx="0">
                  <c:v>31.453417874701643</c:v>
                </c:pt>
              </c:numCache>
            </c:numRef>
          </c:val>
        </c:ser>
        <c:dLbls>
          <c:showVal val="1"/>
        </c:dLbls>
        <c:axId val="57794560"/>
        <c:axId val="57796096"/>
      </c:barChart>
      <c:catAx>
        <c:axId val="57794560"/>
        <c:scaling>
          <c:orientation val="minMax"/>
        </c:scaling>
        <c:axPos val="l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796096"/>
        <c:crosses val="autoZero"/>
        <c:auto val="1"/>
        <c:lblAlgn val="ctr"/>
        <c:lblOffset val="100"/>
      </c:catAx>
      <c:valAx>
        <c:axId val="57796096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79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68370596413503"/>
          <c:y val="1.1578591314756301E-4"/>
          <c:w val="0.36542642717787616"/>
          <c:h val="0.96947761906001007"/>
        </c:manualLayout>
      </c:layout>
      <c:txPr>
        <a:bodyPr/>
        <a:lstStyle/>
        <a:p>
          <a:pPr>
            <a:defRPr lang="es-MX"/>
          </a:pPr>
          <a:endParaRPr lang="es-MX"/>
        </a:p>
      </c:txPr>
    </c:legend>
    <c:plotVisOnly val="1"/>
  </c:chart>
  <c:txPr>
    <a:bodyPr/>
    <a:lstStyle/>
    <a:p>
      <a:pPr>
        <a:defRPr sz="1800"/>
      </a:pPr>
      <a:endParaRPr lang="es-MX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4"/>
          <c:order val="0"/>
          <c:tx>
            <c:strRef>
              <c:f>Sheet1!$A$71</c:f>
              <c:strCache>
                <c:ptCount val="1"/>
                <c:pt idx="0">
                  <c:v>Organización social o grupo religioso</c:v>
                </c:pt>
              </c:strCache>
            </c:strRef>
          </c:tx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Sheet1!$C$71</c:f>
              <c:numCache>
                <c:formatCode>0</c:formatCode>
                <c:ptCount val="1"/>
                <c:pt idx="0">
                  <c:v>9.2024539877300615</c:v>
                </c:pt>
              </c:numCache>
            </c:numRef>
          </c:val>
        </c:ser>
        <c:ser>
          <c:idx val="5"/>
          <c:order val="1"/>
          <c:tx>
            <c:strRef>
              <c:f>Sheet1!$A$72</c:f>
              <c:strCache>
                <c:ptCount val="1"/>
                <c:pt idx="0">
                  <c:v>Programa de servicio social en su escuela</c:v>
                </c:pt>
              </c:strCache>
            </c:strRef>
          </c:tx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Sheet1!$C$72</c:f>
              <c:numCache>
                <c:formatCode>0</c:formatCode>
                <c:ptCount val="1"/>
                <c:pt idx="0">
                  <c:v>10.02044989775052</c:v>
                </c:pt>
              </c:numCache>
            </c:numRef>
          </c:val>
        </c:ser>
        <c:ser>
          <c:idx val="3"/>
          <c:order val="2"/>
          <c:tx>
            <c:strRef>
              <c:f>Sheet1!$A$70</c:f>
              <c:strCache>
                <c:ptCount val="1"/>
                <c:pt idx="0">
                  <c:v>Usted buscó la actividad por su propia cuenta</c:v>
                </c:pt>
              </c:strCache>
            </c:strRef>
          </c:tx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Sheet1!$C$70</c:f>
              <c:numCache>
                <c:formatCode>0</c:formatCode>
                <c:ptCount val="1"/>
                <c:pt idx="0">
                  <c:v>11.65644171779142</c:v>
                </c:pt>
              </c:numCache>
            </c:numRef>
          </c:val>
        </c:ser>
        <c:ser>
          <c:idx val="1"/>
          <c:order val="3"/>
          <c:tx>
            <c:strRef>
              <c:f>Sheet1!$A$68</c:f>
              <c:strCache>
                <c:ptCount val="1"/>
                <c:pt idx="0">
                  <c:v>Familiar o conocido al que ayudan</c:v>
                </c:pt>
              </c:strCache>
            </c:strRef>
          </c:tx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Sheet1!$C$68</c:f>
              <c:numCache>
                <c:formatCode>0</c:formatCode>
                <c:ptCount val="1"/>
                <c:pt idx="0">
                  <c:v>12.26993865030675</c:v>
                </c:pt>
              </c:numCache>
            </c:numRef>
          </c:val>
        </c:ser>
        <c:ser>
          <c:idx val="2"/>
          <c:order val="4"/>
          <c:tx>
            <c:strRef>
              <c:f>Sheet1!$A$69</c:f>
              <c:strCache>
                <c:ptCount val="1"/>
                <c:pt idx="0">
                  <c:v>A través de la escuela de mis hijos</c:v>
                </c:pt>
              </c:strCache>
            </c:strRef>
          </c:tx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Sheet1!$C$69</c:f>
              <c:numCache>
                <c:formatCode>0</c:formatCode>
                <c:ptCount val="1"/>
                <c:pt idx="0">
                  <c:v>14.723926380368098</c:v>
                </c:pt>
              </c:numCache>
            </c:numRef>
          </c:val>
        </c:ser>
        <c:ser>
          <c:idx val="0"/>
          <c:order val="5"/>
          <c:tx>
            <c:strRef>
              <c:f>Sheet1!$A$67</c:f>
              <c:strCache>
                <c:ptCount val="1"/>
                <c:pt idx="0">
                  <c:v>Lo invitó algún miembro de esa organización</c:v>
                </c:pt>
              </c:strCache>
            </c:strRef>
          </c:tx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Sheet1!$C$67</c:f>
              <c:numCache>
                <c:formatCode>0</c:formatCode>
                <c:ptCount val="1"/>
                <c:pt idx="0">
                  <c:v>29.038854805725968</c:v>
                </c:pt>
              </c:numCache>
            </c:numRef>
          </c:val>
        </c:ser>
        <c:dLbls>
          <c:showVal val="1"/>
        </c:dLbls>
        <c:axId val="57781632"/>
        <c:axId val="57824384"/>
      </c:barChart>
      <c:catAx>
        <c:axId val="57781632"/>
        <c:scaling>
          <c:orientation val="minMax"/>
        </c:scaling>
        <c:axPos val="l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824384"/>
        <c:crosses val="autoZero"/>
        <c:auto val="1"/>
        <c:lblAlgn val="ctr"/>
        <c:lblOffset val="100"/>
      </c:catAx>
      <c:valAx>
        <c:axId val="57824384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781632"/>
        <c:crosses val="autoZero"/>
        <c:crossBetween val="between"/>
      </c:valAx>
    </c:plotArea>
    <c:legend>
      <c:legendPos val="r"/>
      <c:txPr>
        <a:bodyPr/>
        <a:lstStyle/>
        <a:p>
          <a:pPr>
            <a:defRPr lang="es-MX"/>
          </a:pPr>
          <a:endParaRPr lang="es-MX"/>
        </a:p>
      </c:txPr>
    </c:legend>
    <c:plotVisOnly val="1"/>
  </c:chart>
  <c:txPr>
    <a:bodyPr/>
    <a:lstStyle/>
    <a:p>
      <a:pPr>
        <a:defRPr sz="1800"/>
      </a:pPr>
      <a:endParaRPr lang="es-MX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82874015748101"/>
          <c:y val="7.4074074074074112E-2"/>
          <c:w val="0.47827537182852103"/>
          <c:h val="0.80315580344123705"/>
        </c:manualLayout>
      </c:layout>
      <c:barChart>
        <c:barDir val="bar"/>
        <c:grouping val="clustered"/>
        <c:ser>
          <c:idx val="12"/>
          <c:order val="0"/>
          <c:tx>
            <c:strRef>
              <c:f>Sheet1!$A$79</c:f>
              <c:strCache>
                <c:ptCount val="1"/>
                <c:pt idx="0">
                  <c:v>A través de un anuncio en Internet</c:v>
                </c:pt>
              </c:strCache>
            </c:strRef>
          </c:tx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Sheet1!$C$79</c:f>
              <c:numCache>
                <c:formatCode>0</c:formatCode>
                <c:ptCount val="1"/>
                <c:pt idx="0">
                  <c:v>0.20449897750511403</c:v>
                </c:pt>
              </c:numCache>
            </c:numRef>
          </c:val>
        </c:ser>
        <c:ser>
          <c:idx val="13"/>
          <c:order val="1"/>
          <c:tx>
            <c:strRef>
              <c:f>Sheet1!$A$80</c:f>
              <c:strCache>
                <c:ptCount val="1"/>
                <c:pt idx="0">
                  <c:v>A través de una iniciativa de la empresa…</c:v>
                </c:pt>
              </c:strCache>
            </c:strRef>
          </c:tx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Sheet1!$C$80</c:f>
              <c:numCache>
                <c:formatCode>0</c:formatCode>
                <c:ptCount val="1"/>
                <c:pt idx="0">
                  <c:v>1.0224948875255548</c:v>
                </c:pt>
              </c:numCache>
            </c:numRef>
          </c:val>
        </c:ser>
        <c:ser>
          <c:idx val="6"/>
          <c:order val="2"/>
          <c:tx>
            <c:strRef>
              <c:f>Sheet1!$A$73</c:f>
              <c:strCache>
                <c:ptCount val="1"/>
                <c:pt idx="0">
                  <c:v>Anuncio en la televisión, la radio o periódico</c:v>
                </c:pt>
              </c:strCache>
            </c:strRef>
          </c:tx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Sheet1!$C$73</c:f>
              <c:numCache>
                <c:formatCode>0</c:formatCode>
                <c:ptCount val="1"/>
                <c:pt idx="0">
                  <c:v>3.6809815950920468</c:v>
                </c:pt>
              </c:numCache>
            </c:numRef>
          </c:val>
        </c:ser>
        <c:ser>
          <c:idx val="2"/>
          <c:order val="3"/>
          <c:tx>
            <c:strRef>
              <c:f>Sheet1!$A$69</c:f>
              <c:strCache>
                <c:ptCount val="1"/>
                <c:pt idx="0">
                  <c:v>A través de la escuela de mis hijos</c:v>
                </c:pt>
              </c:strCache>
            </c:strRef>
          </c:tx>
          <c:spPr>
            <a:noFill/>
            <a:ln>
              <a:noFill/>
            </a:ln>
          </c:spPr>
          <c:dLbls>
            <c:delete val="1"/>
          </c:dLbls>
          <c:cat>
            <c:strRef>
              <c:f>Sheet1!$C$66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Sheet1!$C$69</c:f>
              <c:numCache>
                <c:formatCode>0</c:formatCode>
                <c:ptCount val="1"/>
                <c:pt idx="0">
                  <c:v>14.723926380368098</c:v>
                </c:pt>
              </c:numCache>
            </c:numRef>
          </c:val>
        </c:ser>
        <c:dLbls>
          <c:showVal val="1"/>
        </c:dLbls>
        <c:axId val="57905920"/>
        <c:axId val="57907456"/>
      </c:barChart>
      <c:catAx>
        <c:axId val="57905920"/>
        <c:scaling>
          <c:orientation val="minMax"/>
        </c:scaling>
        <c:axPos val="l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907456"/>
        <c:crosses val="autoZero"/>
        <c:auto val="1"/>
        <c:lblAlgn val="ctr"/>
        <c:lblOffset val="100"/>
      </c:catAx>
      <c:valAx>
        <c:axId val="57907456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7905920"/>
        <c:crosses val="autoZero"/>
        <c:crossBetween val="between"/>
      </c:valAx>
    </c:plotArea>
    <c:legend>
      <c:legendPos val="r"/>
      <c:legendEntry>
        <c:idx val="0"/>
        <c:delete val="1"/>
      </c:legendEntry>
      <c:txPr>
        <a:bodyPr/>
        <a:lstStyle/>
        <a:p>
          <a:pPr>
            <a:defRPr lang="es-MX"/>
          </a:pPr>
          <a:endParaRPr lang="es-MX"/>
        </a:p>
      </c:txPr>
    </c:legend>
    <c:plotVisOnly val="1"/>
  </c:chart>
  <c:txPr>
    <a:bodyPr/>
    <a:lstStyle/>
    <a:p>
      <a:pPr>
        <a:defRPr sz="2000"/>
      </a:pPr>
      <a:endParaRPr lang="es-MX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title>
      <c:txPr>
        <a:bodyPr/>
        <a:lstStyle/>
        <a:p>
          <a:pPr>
            <a:defRPr lang="es-MX"/>
          </a:pPr>
          <a:endParaRPr lang="es-MX"/>
        </a:p>
      </c:txPr>
    </c:title>
    <c:plotArea>
      <c:layout/>
      <c:pieChart>
        <c:varyColors val="1"/>
        <c:ser>
          <c:idx val="0"/>
          <c:order val="0"/>
          <c:tx>
            <c:strRef>
              <c:f>Voluntariado!$C$163</c:f>
              <c:strCache>
                <c:ptCount val="1"/>
                <c:pt idx="0">
                  <c:v>2008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Sí, 22</a:t>
                    </a:r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dLblPos val="outEnd"/>
            <c:showVal val="1"/>
            <c:showCatName val="1"/>
            <c:showLeaderLines val="1"/>
          </c:dLbls>
          <c:cat>
            <c:strRef>
              <c:f>Voluntariado!$A$164:$A$166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NS-NC</c:v>
                </c:pt>
              </c:strCache>
            </c:strRef>
          </c:cat>
          <c:val>
            <c:numRef>
              <c:f>Voluntariado!$C$164:$C$166</c:f>
              <c:numCache>
                <c:formatCode>0</c:formatCode>
                <c:ptCount val="3"/>
                <c:pt idx="0">
                  <c:v>22.244488977955886</c:v>
                </c:pt>
                <c:pt idx="1">
                  <c:v>76.686706746825166</c:v>
                </c:pt>
                <c:pt idx="2">
                  <c:v>1.0688042752170808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s-MX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2743881284145805E-2"/>
          <c:y val="2.8116843700136396E-2"/>
          <c:w val="0.43673168868176399"/>
          <c:h val="0.88885957115876002"/>
        </c:manualLayout>
      </c:layout>
      <c:barChart>
        <c:barDir val="bar"/>
        <c:grouping val="clustered"/>
        <c:ser>
          <c:idx val="10"/>
          <c:order val="0"/>
          <c:tx>
            <c:strRef>
              <c:f>Sheet1!$A$224</c:f>
              <c:strCache>
                <c:ptCount val="1"/>
                <c:pt idx="0">
                  <c:v>Internet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Sheet1!$B$224</c:f>
              <c:numCache>
                <c:formatCode>0</c:formatCode>
                <c:ptCount val="1"/>
                <c:pt idx="0">
                  <c:v>2.7406417112299604</c:v>
                </c:pt>
              </c:numCache>
            </c:numRef>
          </c:val>
        </c:ser>
        <c:ser>
          <c:idx val="0"/>
          <c:order val="1"/>
          <c:tx>
            <c:strRef>
              <c:f>Sheet1!$A$214</c:f>
              <c:strCache>
                <c:ptCount val="1"/>
                <c:pt idx="0">
                  <c:v>Deducciones periódicas de nómina o deducciones al sueldo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Sheet1!$B$214</c:f>
              <c:numCache>
                <c:formatCode>0</c:formatCode>
                <c:ptCount val="1"/>
                <c:pt idx="0">
                  <c:v>7.6871657754010698</c:v>
                </c:pt>
              </c:numCache>
            </c:numRef>
          </c:val>
        </c:ser>
        <c:ser>
          <c:idx val="9"/>
          <c:order val="2"/>
          <c:tx>
            <c:strRef>
              <c:f>Sheet1!$A$223</c:f>
              <c:strCache>
                <c:ptCount val="1"/>
                <c:pt idx="0">
                  <c:v>Cajero automático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Sheet1!$B$223</c:f>
              <c:numCache>
                <c:formatCode>0</c:formatCode>
                <c:ptCount val="1"/>
                <c:pt idx="0">
                  <c:v>9.2245989304812834</c:v>
                </c:pt>
              </c:numCache>
            </c:numRef>
          </c:val>
        </c:ser>
        <c:ser>
          <c:idx val="8"/>
          <c:order val="3"/>
          <c:tx>
            <c:strRef>
              <c:f>Sheet1!$A$222</c:f>
              <c:strCache>
                <c:ptCount val="1"/>
                <c:pt idx="0">
                  <c:v>Comprando artículos de instituciones, como la UNICEF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Sheet1!$B$222</c:f>
              <c:numCache>
                <c:formatCode>0</c:formatCode>
                <c:ptCount val="1"/>
                <c:pt idx="0">
                  <c:v>17.31283422459893</c:v>
                </c:pt>
              </c:numCache>
            </c:numRef>
          </c:val>
        </c:ser>
        <c:ser>
          <c:idx val="1"/>
          <c:order val="4"/>
          <c:tx>
            <c:strRef>
              <c:f>Sheet1!$A$215</c:f>
              <c:strCache>
                <c:ptCount val="1"/>
                <c:pt idx="0">
                  <c:v>¿Contribuyó por medio de una respuesta a una petición hecha por radio ó tv?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Sheet1!$B$215</c:f>
              <c:numCache>
                <c:formatCode>0</c:formatCode>
                <c:ptCount val="1"/>
                <c:pt idx="0">
                  <c:v>22.72727272727273</c:v>
                </c:pt>
              </c:numCache>
            </c:numRef>
          </c:val>
        </c:ser>
        <c:ser>
          <c:idx val="6"/>
          <c:order val="5"/>
          <c:tx>
            <c:strRef>
              <c:f>Sheet1!$A$220</c:f>
              <c:strCache>
                <c:ptCount val="1"/>
                <c:pt idx="0">
                  <c:v>Participando en la campaña Un kilo de Ayuda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Sheet1!$B$220</c:f>
              <c:numCache>
                <c:formatCode>0</c:formatCode>
                <c:ptCount val="1"/>
                <c:pt idx="0">
                  <c:v>38.56951871657796</c:v>
                </c:pt>
              </c:numCache>
            </c:numRef>
          </c:val>
        </c:ser>
        <c:ser>
          <c:idx val="7"/>
          <c:order val="6"/>
          <c:tx>
            <c:strRef>
              <c:f>Sheet1!$A$221</c:f>
              <c:strCache>
                <c:ptCount val="1"/>
                <c:pt idx="0">
                  <c:v>Haciendo donaciones para el teletón ó juguetón?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Sheet1!$B$221</c:f>
              <c:numCache>
                <c:formatCode>0</c:formatCode>
                <c:ptCount val="1"/>
                <c:pt idx="0">
                  <c:v>44.919786096256345</c:v>
                </c:pt>
              </c:numCache>
            </c:numRef>
          </c:val>
        </c:ser>
        <c:ser>
          <c:idx val="5"/>
          <c:order val="7"/>
          <c:tx>
            <c:strRef>
              <c:f>Sheet1!$A$219</c:f>
              <c:strCache>
                <c:ptCount val="1"/>
                <c:pt idx="0">
                  <c:v>Participando en campañas de redondeo en supermercados?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Sheet1!$B$219</c:f>
              <c:numCache>
                <c:formatCode>0</c:formatCode>
                <c:ptCount val="1"/>
                <c:pt idx="0">
                  <c:v>45.855614973261837</c:v>
                </c:pt>
              </c:numCache>
            </c:numRef>
          </c:val>
        </c:ser>
        <c:ser>
          <c:idx val="4"/>
          <c:order val="8"/>
          <c:tx>
            <c:strRef>
              <c:f>Sheet1!$A$218</c:f>
              <c:strCache>
                <c:ptCount val="1"/>
                <c:pt idx="0">
                  <c:v>Donaciones de comida, alimentos o ropa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Sheet1!$B$218</c:f>
              <c:numCache>
                <c:formatCode>0</c:formatCode>
                <c:ptCount val="1"/>
                <c:pt idx="0">
                  <c:v>57.754010695187148</c:v>
                </c:pt>
              </c:numCache>
            </c:numRef>
          </c:val>
        </c:ser>
        <c:ser>
          <c:idx val="2"/>
          <c:order val="9"/>
          <c:tx>
            <c:strRef>
              <c:f>Sheet1!$A$216</c:f>
              <c:strCache>
                <c:ptCount val="1"/>
                <c:pt idx="0">
                  <c:v>¿Contribuyó por medio de colectas en la vía pública?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Sheet1!$B$216</c:f>
              <c:numCache>
                <c:formatCode>0</c:formatCode>
                <c:ptCount val="1"/>
                <c:pt idx="0">
                  <c:v>69.31818181818106</c:v>
                </c:pt>
              </c:numCache>
            </c:numRef>
          </c:val>
        </c:ser>
        <c:ser>
          <c:idx val="11"/>
          <c:order val="10"/>
          <c:tx>
            <c:strRef>
              <c:f>Sheet1!$A$225</c:f>
              <c:strCache>
                <c:ptCount val="1"/>
                <c:pt idx="0">
                  <c:v>Dar limosna a la gente en la calle</c:v>
                </c:pt>
              </c:strCache>
            </c:strRef>
          </c:tx>
          <c:cat>
            <c:strRef>
              <c:f>Sheet1!$C$213</c:f>
              <c:strCache>
                <c:ptCount val="1"/>
                <c:pt idx="0">
                  <c:v>2008</c:v>
                </c:pt>
              </c:strCache>
            </c:strRef>
          </c:cat>
          <c:val>
            <c:numRef>
              <c:f>Sheet1!$B$225</c:f>
              <c:numCache>
                <c:formatCode>0</c:formatCode>
                <c:ptCount val="1"/>
                <c:pt idx="0">
                  <c:v>76.336898395721235</c:v>
                </c:pt>
              </c:numCache>
            </c:numRef>
          </c:val>
        </c:ser>
        <c:dLbls>
          <c:showVal val="1"/>
        </c:dLbls>
        <c:axId val="58192640"/>
        <c:axId val="58194176"/>
      </c:barChart>
      <c:catAx>
        <c:axId val="58192640"/>
        <c:scaling>
          <c:orientation val="minMax"/>
        </c:scaling>
        <c:axPos val="l"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8194176"/>
        <c:crosses val="autoZero"/>
        <c:auto val="1"/>
        <c:lblAlgn val="ctr"/>
        <c:lblOffset val="100"/>
      </c:catAx>
      <c:valAx>
        <c:axId val="58194176"/>
        <c:scaling>
          <c:orientation val="minMax"/>
        </c:scaling>
        <c:axPos val="b"/>
        <c:majorGridlines/>
        <c:numFmt formatCode="0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819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361614791338996"/>
          <c:y val="2.9906701187790707E-2"/>
          <c:w val="0.457101257754986"/>
          <c:h val="0.92740621412435698"/>
        </c:manualLayout>
      </c:layout>
      <c:txPr>
        <a:bodyPr/>
        <a:lstStyle/>
        <a:p>
          <a:pPr>
            <a:defRPr lang="es-MX" sz="1400"/>
          </a:pPr>
          <a:endParaRPr lang="es-MX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951876-E029-4B07-872F-7DF877212084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505303-050F-4C24-80BE-EA76A61E293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931F1-76DB-452D-8C2C-6BB988AC7F9C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99EE45-D333-4237-A86E-EF438FD871B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363FA-1BC0-4BE2-AC74-DA5A048CCF5A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63EE5-36C5-4CBE-8135-5CFD4BAF462F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52CB3-4F9F-46A7-953D-5726F9D2E410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MX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MX" dirty="0" smtClean="0">
                <a:latin typeface="Century" pitchFamily="18" charset="0"/>
              </a:rPr>
              <a:t>El </a:t>
            </a:r>
            <a:r>
              <a:rPr lang="es-MX" b="1" dirty="0" smtClean="0">
                <a:latin typeface="Century" pitchFamily="18" charset="0"/>
              </a:rPr>
              <a:t>promedio nacional de donaciones</a:t>
            </a:r>
            <a:r>
              <a:rPr lang="es-MX" dirty="0" smtClean="0">
                <a:latin typeface="Century" pitchFamily="18" charset="0"/>
              </a:rPr>
              <a:t>: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$616,146,968</a:t>
            </a:r>
            <a:r>
              <a:rPr lang="es-MX" dirty="0" smtClean="0"/>
              <a:t> </a:t>
            </a:r>
            <a:r>
              <a:rPr lang="es-MX" dirty="0" smtClean="0">
                <a:latin typeface="Century" pitchFamily="18" charset="0"/>
              </a:rPr>
              <a:t> (la mayoría de los estados están por debajo del mismo, sólo</a:t>
            </a:r>
            <a:r>
              <a:rPr lang="es-MX" baseline="0" dirty="0" smtClean="0">
                <a:latin typeface="Century" pitchFamily="18" charset="0"/>
              </a:rPr>
              <a:t> el DF, el Edo de México, </a:t>
            </a:r>
            <a:r>
              <a:rPr lang="es-MX" baseline="0" dirty="0" err="1" smtClean="0">
                <a:latin typeface="Century" pitchFamily="18" charset="0"/>
              </a:rPr>
              <a:t>Nvo</a:t>
            </a:r>
            <a:r>
              <a:rPr lang="es-MX" baseline="0" dirty="0" smtClean="0">
                <a:latin typeface="Century" pitchFamily="18" charset="0"/>
              </a:rPr>
              <a:t> León y Jalisco se encuentran por arriba de la media</a:t>
            </a:r>
            <a:r>
              <a:rPr lang="es-MX" dirty="0" smtClean="0">
                <a:latin typeface="Century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dirty="0" smtClean="0">
                <a:latin typeface="Century" pitchFamily="18" charset="0"/>
              </a:rPr>
              <a:t>El mayor número de organizaciones recibe entre </a:t>
            </a:r>
            <a:r>
              <a:rPr lang="es-MX" b="1" dirty="0" smtClean="0">
                <a:latin typeface="Century" pitchFamily="18" charset="0"/>
              </a:rPr>
              <a:t>uno y 500 mil pesos</a:t>
            </a:r>
            <a:r>
              <a:rPr lang="es-MX" dirty="0" smtClean="0">
                <a:latin typeface="Century" pitchFamily="18" charset="0"/>
              </a:rPr>
              <a:t>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dirty="0" smtClean="0">
                <a:latin typeface="Century" pitchFamily="18" charset="0"/>
              </a:rPr>
              <a:t>Sólo 7% de las DA concentra 66 % de los donativos en efectivo.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dirty="0" smtClean="0">
                <a:latin typeface="Century" pitchFamily="18" charset="0"/>
              </a:rPr>
              <a:t>Este 63% tiene un rango de donativos recibidos mayor a diez millones de pesos</a:t>
            </a:r>
            <a:r>
              <a:rPr lang="es-MX" i="1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9E3F7-DE22-415A-9829-E78BC491CFA6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MX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B5B8B-F132-474E-AE32-1FF58496ECA5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MX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00D8-4BA3-4D7D-8AE3-C66BCA71CFE0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MX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7534B-4FE4-4950-AEE0-BF9F52752A27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MX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6B454-2F26-4A29-93DA-7DECD9EC5206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MX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>
                <a:solidFill>
                  <a:srgbClr val="FF0000"/>
                </a:solidFill>
              </a:rPr>
              <a:t>Porcentajes:</a:t>
            </a:r>
          </a:p>
          <a:p>
            <a:pPr eaLnBrk="1" hangingPunct="1">
              <a:spcBef>
                <a:spcPct val="0"/>
              </a:spcBef>
            </a:pPr>
            <a:r>
              <a:rPr lang="es-MX" smtClean="0"/>
              <a:t>No hizo trabajo vol. en ninguna- 67%</a:t>
            </a:r>
          </a:p>
          <a:p>
            <a:pPr eaLnBrk="1" hangingPunct="1">
              <a:spcBef>
                <a:spcPct val="0"/>
              </a:spcBef>
            </a:pPr>
            <a:r>
              <a:rPr lang="es-MX" smtClean="0"/>
              <a:t>Hizo trab vol. en 1 org- 22% </a:t>
            </a:r>
          </a:p>
          <a:p>
            <a:pPr eaLnBrk="1" hangingPunct="1">
              <a:spcBef>
                <a:spcPct val="0"/>
              </a:spcBef>
            </a:pPr>
            <a:r>
              <a:rPr lang="es-MX" smtClean="0"/>
              <a:t>Hizo trab vol. en 2 o 3 orgs- 9% </a:t>
            </a:r>
          </a:p>
          <a:p>
            <a:pPr eaLnBrk="1" hangingPunct="1">
              <a:spcBef>
                <a:spcPct val="0"/>
              </a:spcBef>
            </a:pPr>
            <a:r>
              <a:rPr lang="es-MX" smtClean="0"/>
              <a:t>Hizo trab vol. en 4 o 5 orgs- 2% </a:t>
            </a:r>
          </a:p>
          <a:p>
            <a:pPr eaLnBrk="1" hangingPunct="1">
              <a:spcBef>
                <a:spcPct val="0"/>
              </a:spcBef>
            </a:pPr>
            <a:r>
              <a:rPr lang="es-MX" smtClean="0"/>
              <a:t>Hizo trab vol. en 6 o más orgs- 0% (no aparece en la gráfica)</a:t>
            </a:r>
            <a:endParaRPr lang="es-MX" smtClean="0">
              <a:solidFill>
                <a:srgbClr val="FF0000"/>
              </a:solidFill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DB1A1-18CF-4C39-8B88-B9A8E5EB7629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MX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smtClean="0"/>
              <a:t>Existen otras organizaciones y actividades en la lista de respuestas que obtuvieron menos del 2%: Ecologista/ Protección a animales Organizaciones relacionadas con la salud Desarrollo Comunitario/ Acción vecinal Grupos discapacitados Derechos humanos Protección civil Servicios Humanitarios Actividades partidistas Actividades no partidistas Grupos de jóvenes, clubes, Religioso Trabajo o profesional (médicos, ingenieros, contadores, etc.) Individual o informal Deportivas Actividades culturales Productores / Ejidatarios.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92106-4503-431F-AF43-1D3DF5B7ED93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MX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76D23-A11E-4F80-A291-99D6C5E365E5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A0E886-0F99-4D78-B6B3-C4A392822983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B5A92-018C-412B-98F6-33B3FF5D0B65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MX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 smtClean="0"/>
              <a:t>Lo invitó algún miembro de esa organización 29% 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A través de la escuela de mis hijos 15% 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Familiar o conocido al que ayudan  12% 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Usted buscó la actividad por su propia cuenta 12% 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Programa de servicio social en su escuela  10% 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Organización social o grupo religioso  9%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76646-CBE7-41B9-8D52-DBDA2D19377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MX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604D6-4581-459F-9155-D2922C21158C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MX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4A963-E60E-465E-B5A8-419D2C33E932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MX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AEF78-77F8-48C3-BD79-1BE23FBBCCBE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MX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A93147-CCB6-47B9-911C-A7DC4723BEDA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MX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4CB51-0748-4402-8C59-9869A24CD0C0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s-MX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FF949-44EF-45C8-942E-13EAFBCBF8E9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s-MX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B4DF3-BDC1-466E-AC06-0A5D7F43F76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MX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F76F3-E3EF-42FC-BE36-F6FA1E1BE38A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75" indent="11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400" dirty="0" smtClean="0"/>
              <a:t>El reto principal es fortalecer vínculos: </a:t>
            </a:r>
          </a:p>
          <a:p>
            <a:pPr marL="3175" indent="11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000" dirty="0" smtClean="0"/>
              <a:t> </a:t>
            </a:r>
            <a:endParaRPr lang="es-MX" sz="1000" dirty="0" smtClean="0"/>
          </a:p>
          <a:p>
            <a:pPr marL="3175" indent="111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200" dirty="0" smtClean="0"/>
              <a:t> Pidan el apoyo que falta </a:t>
            </a:r>
          </a:p>
          <a:p>
            <a:pPr marL="3175" indent="111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200" dirty="0" smtClean="0"/>
              <a:t> Busquen benefactores y socios</a:t>
            </a:r>
          </a:p>
          <a:p>
            <a:pPr marL="3175" indent="111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200" dirty="0" smtClean="0"/>
              <a:t> Llamen al voluntariado que se necesitan</a:t>
            </a:r>
          </a:p>
          <a:p>
            <a:pPr marL="3175" indent="11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1000" dirty="0" smtClean="0"/>
          </a:p>
          <a:p>
            <a:pPr marL="3175" indent="11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100" dirty="0" smtClean="0"/>
          </a:p>
          <a:p>
            <a:pPr marL="3175" indent="111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100" dirty="0" smtClean="0"/>
              <a:t>“Porque todo el que pide, recibe; el que busca, encuentra; y al que llama, se le abrirá.” </a:t>
            </a:r>
          </a:p>
          <a:p>
            <a:pPr eaLnBrk="1" hangingPunct="1"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8B23D-1CC2-47BE-AA8A-E92CFCE28385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s-MX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A33789-1802-46C9-A4C1-DE0D2D84D89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s-MX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B45472-ECD3-43D4-9858-CB05665B47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48BDC-74C4-4F22-B446-74B783DBDFF4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s-MX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BA924-DD4A-4E03-B0CB-7EFAF693629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65CA5-C2EA-478F-9654-DE347049EA9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6D67E-2E58-45B8-ADA8-433DE07252EC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#4 Sin embargo, los datos comparativos nos hablan de un tercer sector poco desarrollado, comparado con otros países en América Latina y del mundo.</a:t>
            </a:r>
            <a:endParaRPr lang="en-US" smtClean="0"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C2E146-E4CB-4027-A377-A70167C592B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3C797-68CF-470E-B553-31D18212530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4DBC7-0F7E-4E3A-A407-C7C002FE0E99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49323C-77FD-44FC-A800-5B5523783976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5DFB-9186-4B12-BC6D-4BC15E2EECF6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DFD1A-1D88-4E38-A651-44C5A9655D8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8993-7ACF-4C51-AF78-C72A7A4107C6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99A9-74E1-4EC2-AEFD-00097B3FFC4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0B1D-06C5-4AA0-B20C-10A2BBDC6A04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9CD3-75F4-4676-8BA2-373E4F2D8E2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1047-C850-4AEA-9F3E-D931321397AB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A4AB-2274-44F5-8624-24A9E5D3DB5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B0B0-1C6D-4652-8274-CFFAF2F9402E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1788-B39F-48AE-84CA-AD8A09098FA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261E-A95D-4CF1-A2AE-7C8546D66BF1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8210-F949-4AF3-8FCD-B67FCEB14F7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D895-5C5C-40DD-97E1-5BF3895111DB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79F7-8B2B-4904-A6F5-5687E58F88B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1746-359C-4B27-AA2B-4679B82F0E86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18AB-E815-47AA-9537-142D02467DD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22D2-4AAD-47DF-B9FF-02A61D603A8A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D5A4-9581-4132-892C-83377ACB56E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B578-F903-4D4B-9843-409B96C7FEDD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A20EF-C4DA-4FAB-8B57-8148D1A4406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42A7-0AC8-45D3-89BF-31D802641BA9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C1F0-6137-4767-9DC6-D5BA866DEC1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MX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3B65D1-4231-48D4-9400-7F23FA556B1F}" type="datetimeFigureOut">
              <a:rPr lang="es-MX"/>
              <a:pPr>
                <a:defRPr/>
              </a:pPr>
              <a:t>25/10/2011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474DCA-66C2-4211-B3A5-E121435A3E9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shcp.gob.mx/INGRESOS/Paginas/ReporteDonatarias.aspx" TargetMode="External"/><Relationship Id="rId4" Type="http://schemas.openxmlformats.org/officeDocument/2006/relationships/oleObject" Target="../embeddings/Hoja_de_c_lculo_de_Microsoft_Office_Excel_97-2003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layton@itam.m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afi.itam.mx/" TargetMode="External"/><Relationship Id="rId4" Type="http://schemas.openxmlformats.org/officeDocument/2006/relationships/hyperlink" Target="http://www.filantropia-itam.mx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557338"/>
            <a:ext cx="813435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“La Importancia del Capital Social: </a:t>
            </a:r>
            <a:br>
              <a:rPr lang="es-MX" dirty="0" smtClean="0"/>
            </a:br>
            <a:r>
              <a:rPr lang="es-MX" dirty="0" smtClean="0"/>
              <a:t>Implicaciones de la ENAFI 2005-2008”</a:t>
            </a:r>
            <a:endParaRPr lang="es-MX" dirty="0"/>
          </a:p>
        </p:txBody>
      </p:sp>
      <p:sp>
        <p:nvSpPr>
          <p:cNvPr id="4" name="TextBox 6"/>
          <p:cNvSpPr txBox="1">
            <a:spLocks noGrp="1" noChangeArrowheads="1"/>
          </p:cNvSpPr>
          <p:nvPr>
            <p:ph type="subTitle" idx="1"/>
          </p:nvPr>
        </p:nvSpPr>
        <p:spPr>
          <a:xfrm>
            <a:off x="946232" y="3886200"/>
            <a:ext cx="7251536" cy="2825389"/>
          </a:xfrm>
        </p:spPr>
        <p:txBody>
          <a:bodyPr wrap="none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Michael D. Layton </a:t>
            </a:r>
            <a:r>
              <a:rPr lang="en-US" sz="2400" dirty="0" smtClean="0"/>
              <a:t>, Ph.D.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Proyecto sobre Filantropía y Sociedad Civil (</a:t>
            </a:r>
            <a:r>
              <a:rPr lang="en-US" sz="2400" dirty="0" smtClean="0"/>
              <a:t>PFSC) - ITAM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16 y 17 de </a:t>
            </a:r>
            <a:r>
              <a:rPr lang="en-US" sz="2000" dirty="0" err="1" smtClean="0"/>
              <a:t>marzo</a:t>
            </a:r>
            <a:r>
              <a:rPr lang="en-US" sz="2000" dirty="0" smtClean="0"/>
              <a:t> del 2011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Fundación UABC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Mexicali y Tijuana, Baja California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68313" y="2349500"/>
            <a:ext cx="8229600" cy="1857375"/>
          </a:xfrm>
        </p:spPr>
        <p:txBody>
          <a:bodyPr/>
          <a:lstStyle/>
          <a:p>
            <a:pPr eaLnBrk="1" hangingPunct="1"/>
            <a:r>
              <a:rPr lang="es-ES" dirty="0" smtClean="0"/>
              <a:t>El contexto en Baja California</a:t>
            </a:r>
            <a:br>
              <a:rPr lang="es-ES" dirty="0" smtClean="0"/>
            </a:br>
            <a:endParaRPr lang="es-MX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es-MX" sz="3000" smtClean="0"/>
              <a:t>¿Cuántas OSC por cada 10 mil habitantes?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Contexto en </a:t>
            </a:r>
            <a:r>
              <a:rPr lang="es-MX" sz="4400" dirty="0" smtClean="0">
                <a:latin typeface="+mj-lt"/>
                <a:ea typeface="+mj-ea"/>
                <a:cs typeface="+mj-cs"/>
              </a:rPr>
              <a:t>Baja California</a:t>
            </a:r>
            <a:endParaRPr lang="es-MX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11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28700"/>
            <a:ext cx="6877000" cy="480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4 CuadroTexto"/>
          <p:cNvSpPr txBox="1"/>
          <p:nvPr/>
        </p:nvSpPr>
        <p:spPr>
          <a:xfrm>
            <a:off x="1619672" y="5661248"/>
            <a:ext cx="6696744" cy="6858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b="1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Fuente: </a:t>
            </a:r>
            <a:r>
              <a:rPr lang="es-ES" sz="11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Comisión de Fomento de las Actividades de la Sociedad Civil, "Buscador de las Organizaciones de la Sociedad Civil", http://148.245.48.10/buscadorOSC1/ (consultado el 30 de noviembre de 2007); SHCP,  “Reporte de Donatarias Autorizadas 2009”, </a:t>
            </a:r>
            <a:r>
              <a:rPr lang="es-ES" sz="1100" u="sng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  <a:hlinkClick r:id=""/>
              </a:rPr>
              <a:t>http://www.shcp.gob.mx/INGRESOS/Paginas/ReporteDonatarias.aspx</a:t>
            </a:r>
            <a:r>
              <a:rPr lang="es-ES" sz="11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(consultado el 3 de septiembre de 2009). </a:t>
            </a:r>
            <a:endParaRPr lang="es-MX" sz="11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es-MX" sz="1100" dirty="0"/>
          </a:p>
        </p:txBody>
      </p:sp>
      <p:sp>
        <p:nvSpPr>
          <p:cNvPr id="14" name="13 Elipse"/>
          <p:cNvSpPr/>
          <p:nvPr/>
        </p:nvSpPr>
        <p:spPr>
          <a:xfrm>
            <a:off x="4283968" y="2132856"/>
            <a:ext cx="93610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5868144" y="53639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por cada 10 mil </a:t>
            </a:r>
            <a:r>
              <a:rPr lang="es-MX" sz="1100" b="1" dirty="0" err="1" smtClean="0"/>
              <a:t>hab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475656" y="836712"/>
            <a:ext cx="353943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1100" b="1" dirty="0" smtClean="0"/>
              <a:t>por cada 10 mil </a:t>
            </a:r>
            <a:r>
              <a:rPr lang="es-MX" sz="1100" b="1" dirty="0" err="1" smtClean="0"/>
              <a:t>hab</a:t>
            </a:r>
            <a:r>
              <a:rPr lang="es-MX" sz="1100" b="1" dirty="0" smtClean="0"/>
              <a:t>.</a:t>
            </a:r>
            <a:endParaRPr lang="es-MX" sz="11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es-MX" sz="4000" dirty="0" smtClean="0"/>
              <a:t>Contexto en Baja California </a:t>
            </a:r>
            <a:r>
              <a:rPr lang="es-MX" sz="3600" dirty="0" smtClean="0"/>
              <a:t>(2007)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Total de </a:t>
            </a:r>
            <a:r>
              <a:rPr lang="es-MX" dirty="0" smtClean="0">
                <a:solidFill>
                  <a:srgbClr val="C00000"/>
                </a:solidFill>
              </a:rPr>
              <a:t>donativos recibidos</a:t>
            </a:r>
            <a:r>
              <a:rPr lang="es-MX" dirty="0" smtClean="0"/>
              <a:t>:     $ 316,523,390   </a:t>
            </a:r>
            <a:br>
              <a:rPr lang="es-MX" dirty="0" smtClean="0"/>
            </a:br>
            <a:r>
              <a:rPr lang="es-MX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Lugar #7</a:t>
            </a:r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 smtClean="0"/>
              <a:t>a nivel nacional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Total de </a:t>
            </a:r>
            <a:r>
              <a:rPr lang="es-MX" dirty="0" smtClean="0">
                <a:solidFill>
                  <a:srgbClr val="C00000"/>
                </a:solidFill>
              </a:rPr>
              <a:t>donativos otorgados</a:t>
            </a:r>
            <a:r>
              <a:rPr lang="es-MX" dirty="0" smtClean="0"/>
              <a:t>:   $  61,413,183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/>
              <a:t>	</a:t>
            </a:r>
            <a:r>
              <a:rPr lang="es-MX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Lugar #10</a:t>
            </a:r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 smtClean="0"/>
              <a:t>a nivel nacional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Total de </a:t>
            </a:r>
            <a:r>
              <a:rPr lang="es-MX" dirty="0" smtClean="0">
                <a:solidFill>
                  <a:srgbClr val="C00000"/>
                </a:solidFill>
              </a:rPr>
              <a:t>donatarias autorizadas</a:t>
            </a:r>
            <a:r>
              <a:rPr lang="es-MX" dirty="0" smtClean="0"/>
              <a:t>:                  115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/>
              <a:t>	</a:t>
            </a:r>
            <a:r>
              <a:rPr lang="es-MX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Lugar #13 </a:t>
            </a:r>
            <a:r>
              <a:rPr lang="es-MX" dirty="0" smtClean="0"/>
              <a:t>a nivel nacional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8229600" cy="1143000"/>
          </a:xfrm>
        </p:spPr>
        <p:txBody>
          <a:bodyPr/>
          <a:lstStyle/>
          <a:p>
            <a:pPr eaLnBrk="1" hangingPunct="1"/>
            <a:r>
              <a:rPr lang="es-MX" sz="2400" b="1" smtClean="0"/>
              <a:t>Promedio de donativos recibidos por estado y su relación con el valor de la media</a:t>
            </a:r>
            <a:endParaRPr lang="es-ES" sz="2400" b="1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127125"/>
          <a:ext cx="8293100" cy="4737100"/>
        </p:xfrm>
        <a:graphic>
          <a:graphicData uri="http://schemas.openxmlformats.org/presentationml/2006/ole">
            <p:oleObj spid="_x0000_s1026" name="Worksheet" r:id="rId4" imgW="8772449" imgH="5010302" progId="Excel.Sheet.8">
              <p:embed/>
            </p:oleObj>
          </a:graphicData>
        </a:graphic>
      </p:graphicFrame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79388" y="5949950"/>
            <a:ext cx="77771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latin typeface="Calibri" pitchFamily="34" charset="0"/>
              </a:rPr>
              <a:t>Fuente: SAT, “Reporte de Donatarias Autorizadas 2008”, </a:t>
            </a:r>
            <a:r>
              <a:rPr lang="es-MX" sz="1000">
                <a:latin typeface="Calibri" pitchFamily="34" charset="0"/>
                <a:hlinkClick r:id="rId5"/>
              </a:rPr>
              <a:t>http://www.shcp.gob.mx/INGRESOS/Paginas/ReporteDonatarias.aspx</a:t>
            </a:r>
            <a:r>
              <a:rPr lang="es-MX" sz="1000">
                <a:latin typeface="Calibri" pitchFamily="34" charset="0"/>
              </a:rPr>
              <a:t> (consultado el 2 de abril de 2009). </a:t>
            </a:r>
            <a:endParaRPr lang="es-ES" sz="10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1000">
              <a:latin typeface="Century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413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Contexto en </a:t>
            </a:r>
            <a:r>
              <a:rPr lang="es-MX" sz="4400" dirty="0" smtClean="0">
                <a:latin typeface="+mj-lt"/>
                <a:ea typeface="+mj-ea"/>
                <a:cs typeface="+mj-cs"/>
              </a:rPr>
              <a:t>Baja California</a:t>
            </a:r>
            <a:endParaRPr lang="es-MX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6516216" y="4581128"/>
            <a:ext cx="288032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6000" dirty="0" smtClean="0"/>
              <a:t>Los resultados de la ENAFI</a:t>
            </a:r>
            <a:endParaRPr lang="es-MX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 txBox="1">
            <a:spLocks/>
          </p:cNvSpPr>
          <p:nvPr/>
        </p:nvSpPr>
        <p:spPr bwMode="auto">
          <a:xfrm>
            <a:off x="539750" y="404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b="1" i="1">
                <a:latin typeface="Calibri" pitchFamily="34" charset="0"/>
              </a:rPr>
              <a:t>ENAFI 2008</a:t>
            </a:r>
          </a:p>
          <a:p>
            <a:pPr marL="342900" indent="-342900">
              <a:spcBef>
                <a:spcPct val="20000"/>
              </a:spcBef>
            </a:pPr>
            <a:endParaRPr lang="es-MX" sz="4000" b="1" i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MX" sz="3200">
                <a:latin typeface="Calibri" pitchFamily="34" charset="0"/>
              </a:rPr>
              <a:t>Tipo de estudio:   Encuesta en vivienda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MX" sz="3200">
                <a:latin typeface="Calibri" pitchFamily="34" charset="0"/>
              </a:rPr>
              <a:t> Fecha:  noviembre del 2008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MX" sz="3200">
                <a:latin typeface="Calibri" pitchFamily="34" charset="0"/>
              </a:rPr>
              <a:t> Población :  1,490 ciudadanos, de 18 años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MX" sz="3200">
                <a:latin typeface="Calibri" pitchFamily="34" charset="0"/>
              </a:rPr>
              <a:t> Representatividad del estudio:  Nacional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MX" sz="3200">
                <a:latin typeface="Calibri" pitchFamily="34" charset="0"/>
              </a:rPr>
              <a:t> Intervalo de confianza del 95% y un margen de error de +/- 2.5%</a:t>
            </a:r>
          </a:p>
          <a:p>
            <a:pPr marL="342900" indent="-342900">
              <a:spcBef>
                <a:spcPct val="20000"/>
              </a:spcBef>
            </a:pPr>
            <a:endParaRPr lang="es-MX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611188" y="908050"/>
            <a:ext cx="8229600" cy="1143000"/>
          </a:xfrm>
        </p:spPr>
        <p:txBody>
          <a:bodyPr/>
          <a:lstStyle/>
          <a:p>
            <a:pPr eaLnBrk="1" hangingPunct="1"/>
            <a:r>
              <a:rPr lang="es-MX" sz="5400" b="1" i="1" smtClean="0"/>
              <a:t>Temas de la Encuesta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914400" y="2332038"/>
            <a:ext cx="8229600" cy="4525962"/>
          </a:xfrm>
        </p:spPr>
        <p:txBody>
          <a:bodyPr rtlCol="0">
            <a:normAutofit/>
          </a:bodyPr>
          <a:lstStyle/>
          <a:p>
            <a:pPr marL="347472" indent="-347472" eaLnBrk="1" fontAlgn="auto" hangingPunct="1"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Voluntariado</a:t>
            </a:r>
            <a:endParaRPr lang="en-US" dirty="0" smtClean="0"/>
          </a:p>
          <a:p>
            <a:pPr marL="347472" indent="-347472" eaLnBrk="1" fontAlgn="auto" hangingPunct="1"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Donaciones</a:t>
            </a:r>
          </a:p>
          <a:p>
            <a:pPr marL="347472" indent="-347472" eaLnBrk="1" fontAlgn="auto" hangingPunct="1"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Capital social</a:t>
            </a:r>
            <a:endParaRPr lang="en-US" dirty="0" smtClean="0"/>
          </a:p>
          <a:p>
            <a:pPr marL="747522" lvl="1" indent="-347472" eaLnBrk="1" fontAlgn="auto" hangingPunct="1"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Normas de confianza y reciprocidad</a:t>
            </a:r>
          </a:p>
          <a:p>
            <a:pPr marL="747522" lvl="1" indent="-347472" eaLnBrk="1" fontAlgn="auto" hangingPunct="1"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Membresía y participación</a:t>
            </a:r>
          </a:p>
          <a:p>
            <a:pPr marL="347472" indent="-347472" eaLnBrk="1" fontAlgn="auto" hangingPunct="1"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Corrupción</a:t>
            </a:r>
          </a:p>
          <a:p>
            <a:pPr marL="347472" indent="-347472" eaLnBrk="1" fontAlgn="auto" hangingPunct="1"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Inseguridad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eaLnBrk="1" hangingPunct="1"/>
            <a:r>
              <a:rPr lang="es-MX" sz="2400" dirty="0" smtClean="0"/>
              <a:t>¿Usted ha ayudado a algún amigo, vecino o conocido de alguna de las siguientes formas durante  los últimos 12 meses?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395536" y="2057400"/>
          <a:ext cx="8424936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4213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Acerca del voluntariado…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1188" y="1196975"/>
            <a:ext cx="8229600" cy="1143000"/>
          </a:xfrm>
        </p:spPr>
        <p:txBody>
          <a:bodyPr/>
          <a:lstStyle/>
          <a:p>
            <a:pPr eaLnBrk="1" hangingPunct="1"/>
            <a:r>
              <a:rPr lang="es-MX" sz="2400" smtClean="0"/>
              <a:t>Resumen de trabajo voluntario en organizaciones: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59632" y="2132856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4213" y="26035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Acerca del voluntariado…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/>
              <a:t>Vea por favor con cuidado la siguiente lista donde se incluyen distintos tipos de organizaciones y actividades  voluntarias. Dígame en cuál de ellas realizó un trabajo voluntario en los últimos 12 meses</a:t>
            </a:r>
            <a:r>
              <a:rPr lang="es-MX" sz="2400" dirty="0" smtClean="0"/>
              <a:t/>
            </a:r>
            <a:br>
              <a:rPr lang="es-MX" sz="2400" dirty="0" smtClean="0"/>
            </a:br>
            <a:endParaRPr lang="es-MX" sz="2200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323528" y="1916832"/>
          <a:ext cx="83529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27088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Acerca del voluntariado…</a:t>
            </a:r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07412" cy="1143000"/>
          </a:xfrm>
        </p:spPr>
        <p:txBody>
          <a:bodyPr/>
          <a:lstStyle/>
          <a:p>
            <a:pPr eaLnBrk="1" hangingPunct="1"/>
            <a:r>
              <a:rPr lang="es-MX" smtClean="0"/>
              <a:t>Contenido de la presentación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3600" dirty="0" smtClean="0"/>
              <a:t>La problemática: La informalidad y las organizaciones de la sociedad civil </a:t>
            </a:r>
          </a:p>
          <a:p>
            <a:pPr eaLnBrk="1" hangingPunct="1"/>
            <a:r>
              <a:rPr lang="es-ES" sz="3600" dirty="0" smtClean="0"/>
              <a:t>El contexto en Baja California</a:t>
            </a:r>
          </a:p>
          <a:p>
            <a:pPr eaLnBrk="1" hangingPunct="1"/>
            <a:r>
              <a:rPr lang="es-ES" sz="3600" dirty="0" smtClean="0"/>
              <a:t>Los Resultados de la ENAFI</a:t>
            </a:r>
          </a:p>
          <a:p>
            <a:pPr eaLnBrk="1" hangingPunct="1"/>
            <a:r>
              <a:rPr lang="es-ES" sz="3600" dirty="0" smtClean="0"/>
              <a:t>Implicaciones en términos del </a:t>
            </a:r>
            <a:r>
              <a:rPr lang="es-ES" sz="3600" smtClean="0"/>
              <a:t>capital social</a:t>
            </a:r>
            <a:endParaRPr lang="es-ES" sz="3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1187624" y="2204864"/>
          <a:ext cx="6768752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611188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kern="0" dirty="0">
                <a:latin typeface="+mj-lt"/>
                <a:ea typeface="+mj-ea"/>
                <a:cs typeface="+mj-cs"/>
              </a:rPr>
              <a:t>¿Del trabajo voluntario que usted le dedicó más tiempo, con qué frecuencia realizó ese trabajo voluntario?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3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Acerca del voluntariado…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eaLnBrk="1" hangingPunct="1"/>
            <a:r>
              <a:rPr lang="es-MX" sz="2400" smtClean="0"/>
              <a:t>Existen muchas razones por las que la gente NO realiza trabajo voluntario ¿Podría indicarme cuáles son sus razones?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95536" y="2057400"/>
          <a:ext cx="8352928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55650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Acerca del voluntariado…</a:t>
            </a:r>
          </a:p>
        </p:txBody>
      </p:sp>
    </p:spTree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pPr eaLnBrk="1" hangingPunct="1"/>
            <a:r>
              <a:rPr lang="es-MX" sz="2800" smtClean="0"/>
              <a:t>¿Usted por cuál de las siguientes razones se enteró de ese trabajo voluntario?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611560" y="2132856"/>
          <a:ext cx="76328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692275" y="6237288"/>
            <a:ext cx="521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alibri" pitchFamily="34" charset="0"/>
              </a:rPr>
              <a:t>* Formas en las que más personas se enteran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3" y="1889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Acerca del voluntariado…</a:t>
            </a:r>
          </a:p>
        </p:txBody>
      </p:sp>
    </p:spTree>
  </p:cSld>
  <p:clrMapOvr>
    <a:masterClrMapping/>
  </p:clrMapOvr>
  <p:transition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/>
          <a:lstStyle/>
          <a:p>
            <a:pPr eaLnBrk="1" hangingPunct="1"/>
            <a:r>
              <a:rPr lang="es-MX" sz="2800" smtClean="0"/>
              <a:t>¿Usted por cuál de las siguientes razones se enteró de ese trabajo voluntario? (2da parte)</a:t>
            </a:r>
            <a:endParaRPr lang="es-MX" smtClean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763713" y="6211888"/>
            <a:ext cx="416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Calibri" pitchFamily="34" charset="0"/>
              </a:rPr>
              <a:t>*Formas en las que menos se enteran </a:t>
            </a:r>
          </a:p>
          <a:p>
            <a:r>
              <a:rPr lang="es-MX">
                <a:latin typeface="Calibri" pitchFamily="34" charset="0"/>
              </a:rPr>
              <a:t>**Escala menor que la gráfica anterior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043608" y="2060848"/>
          <a:ext cx="74888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4213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Acerca del voluntariado…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1188" y="1412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400" dirty="0" smtClean="0"/>
              <a:t>¿Se le pidió personalmente que trabaje como voluntario durante los últimos 12 meses?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</p:txBody>
      </p:sp>
      <p:graphicFrame>
        <p:nvGraphicFramePr>
          <p:cNvPr id="6" name="Gráfico 9"/>
          <p:cNvGraphicFramePr/>
          <p:nvPr/>
        </p:nvGraphicFramePr>
        <p:xfrm>
          <a:off x="1619672" y="2204864"/>
          <a:ext cx="6030416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27088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Acerca del voluntariado…</a:t>
            </a:r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es-MX" sz="2400" smtClean="0"/>
              <a:t>¿Contribuyó en los últimos 12 meses a…?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39552" y="1556792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755650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Sobre donaciones…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pPr eaLnBrk="1" hangingPunct="1"/>
            <a:r>
              <a:rPr lang="es-MX" sz="2400" smtClean="0"/>
              <a:t>En general, ¿usted confía o desconfía en las organizaciones que piden donaciones?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043608" y="2060848"/>
          <a:ext cx="7128792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755650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Sobre donaciones…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Sobre donaciones…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67544" y="1124744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3"/>
          <p:cNvGraphicFramePr>
            <a:graphicFrameLocks noChangeAspect="1"/>
          </p:cNvGraphicFramePr>
          <p:nvPr/>
        </p:nvGraphicFramePr>
        <p:xfrm>
          <a:off x="250825" y="1484313"/>
          <a:ext cx="8631238" cy="4816475"/>
        </p:xfrm>
        <a:graphic>
          <a:graphicData uri="http://schemas.openxmlformats.org/presentationml/2006/ole">
            <p:oleObj spid="_x0000_s2050" r:id="rId4" imgW="8632684" imgH="4816257" progId="Excel.Sheet.8">
              <p:embed/>
            </p:oleObj>
          </a:graphicData>
        </a:graphic>
      </p:graphicFrame>
      <p:sp>
        <p:nvSpPr>
          <p:cNvPr id="20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Sobre donaciones…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Sobre donaciones…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971600" y="1412776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0" y="2636838"/>
            <a:ext cx="8893175" cy="1143000"/>
          </a:xfrm>
        </p:spPr>
        <p:txBody>
          <a:bodyPr/>
          <a:lstStyle/>
          <a:p>
            <a:pPr eaLnBrk="1" hangingPunct="1"/>
            <a:r>
              <a:rPr lang="es-ES" sz="4800" smtClean="0"/>
              <a:t>La problemática: </a:t>
            </a:r>
            <a:br>
              <a:rPr lang="es-ES" sz="4800" smtClean="0"/>
            </a:br>
            <a:r>
              <a:rPr lang="es-ES" sz="4800" smtClean="0"/>
              <a:t>La informalidad y las organizaciones de la sociedad civil </a:t>
            </a:r>
            <a:br>
              <a:rPr lang="es-ES" sz="4800" smtClean="0"/>
            </a:br>
            <a:endParaRPr lang="es-MX" sz="48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/>
        </p:nvGraphicFramePr>
        <p:xfrm>
          <a:off x="323850" y="1628775"/>
          <a:ext cx="8568953" cy="4680519"/>
        </p:xfrm>
        <a:graphic>
          <a:graphicData uri="http://schemas.openxmlformats.org/drawingml/2006/table">
            <a:tbl>
              <a:tblPr/>
              <a:tblGrid>
                <a:gridCol w="1892693"/>
                <a:gridCol w="906219"/>
                <a:gridCol w="1180426"/>
                <a:gridCol w="1414504"/>
                <a:gridCol w="1508135"/>
                <a:gridCol w="1666976"/>
              </a:tblGrid>
              <a:tr h="907077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¿Por qué prefiere dar su aportación DIRECTAMENTE A UNA PERSONA necesitada? (60%)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7964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Nivel de Ingreso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Otras / NS-NC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Porque es muy fácil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 lástima / caridad / solidaridad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Confía que va usar bien su aportación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Porque no confía en las organizaciones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NS-NC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Hasta $1,300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$1,301-$3,900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$3,901-$6,500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$6,501-$13,000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$13,001 ó más 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Promedio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9" name="Rectangle 5"/>
          <p:cNvSpPr txBox="1">
            <a:spLocks/>
          </p:cNvSpPr>
          <p:nvPr/>
        </p:nvSpPr>
        <p:spPr bwMode="auto">
          <a:xfrm>
            <a:off x="323850" y="549275"/>
            <a:ext cx="835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17600" indent="-1117600" algn="ctr"/>
            <a:r>
              <a:rPr lang="es-MX" sz="3000">
                <a:latin typeface="Calibri" pitchFamily="34" charset="0"/>
                <a:ea typeface="ＭＳ Ｐゴシック" pitchFamily="34" charset="-128"/>
              </a:rPr>
              <a:t>Preferencias para donar: </a:t>
            </a:r>
          </a:p>
          <a:p>
            <a:pPr marL="1117600" indent="-1117600" algn="ctr"/>
            <a:r>
              <a:rPr lang="es-MX" sz="3000">
                <a:latin typeface="Calibri" pitchFamily="34" charset="0"/>
                <a:ea typeface="ＭＳ Ｐゴシック" pitchFamily="34" charset="-128"/>
              </a:rPr>
              <a:t>¿Directamente a los necesitados? ó ¿a instituciones?</a:t>
            </a:r>
            <a:endParaRPr lang="es-ES" sz="30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Group 2"/>
          <p:cNvGraphicFramePr>
            <a:graphicFrameLocks noGrp="1"/>
          </p:cNvGraphicFramePr>
          <p:nvPr/>
        </p:nvGraphicFramePr>
        <p:xfrm>
          <a:off x="250825" y="1268413"/>
          <a:ext cx="8640960" cy="5112572"/>
        </p:xfrm>
        <a:graphic>
          <a:graphicData uri="http://schemas.openxmlformats.org/drawingml/2006/table">
            <a:tbl>
              <a:tblPr/>
              <a:tblGrid>
                <a:gridCol w="1693348"/>
                <a:gridCol w="1186972"/>
                <a:gridCol w="1395384"/>
                <a:gridCol w="1514244"/>
                <a:gridCol w="1317229"/>
                <a:gridCol w="1533783"/>
              </a:tblGrid>
              <a:tr h="379188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72562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¿Por qué prefiere dar su aportación a través de INSTITUCIONES U ORGANIZACIONES CIVILES? (16%)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0650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NS-NC 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Porque mi aportación tiene mayor impacto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Confío en que organización usará bien el dinero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Porque es deducible de impuestos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gente sigue pidiendo y no se resuelve nada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NS-NC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Hasta $1,300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$1,301-$3,900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$3,901-$6,500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$6,501-$13,000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$13,001 ó más 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88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Promedio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12%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14" name="Rectangle 5"/>
          <p:cNvSpPr txBox="1">
            <a:spLocks/>
          </p:cNvSpPr>
          <p:nvPr/>
        </p:nvSpPr>
        <p:spPr bwMode="auto">
          <a:xfrm>
            <a:off x="323850" y="549275"/>
            <a:ext cx="835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17600" indent="-1117600" algn="ctr"/>
            <a:r>
              <a:rPr lang="es-MX" sz="3000">
                <a:latin typeface="Calibri" pitchFamily="34" charset="0"/>
                <a:ea typeface="ＭＳ Ｐゴシック" pitchFamily="34" charset="-128"/>
              </a:rPr>
              <a:t>Preferencias para donar: </a:t>
            </a:r>
          </a:p>
          <a:p>
            <a:pPr marL="1117600" indent="-1117600" algn="ctr"/>
            <a:r>
              <a:rPr lang="es-MX" sz="3000">
                <a:latin typeface="Calibri" pitchFamily="34" charset="0"/>
                <a:ea typeface="ＭＳ Ｐゴシック" pitchFamily="34" charset="-128"/>
              </a:rPr>
              <a:t>¿Directamente a los necesitados? ó ¿a instituciones?</a:t>
            </a:r>
            <a:endParaRPr lang="es-ES" sz="30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pPr eaLnBrk="1" hangingPunct="1"/>
            <a:r>
              <a:rPr lang="en-US" dirty="0" err="1" smtClean="0"/>
              <a:t>Conclusiones</a:t>
            </a:r>
            <a:endParaRPr lang="en-US" dirty="0" smtClean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399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 smtClean="0"/>
              <a:t>Los mexicanos donan de manera informal y directamente a personas necesitadas</a:t>
            </a:r>
            <a:r>
              <a:rPr lang="es-MX" sz="2800" dirty="0" smtClean="0">
                <a:sym typeface="Wingdings" pitchFamily="2" charset="2"/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 smtClean="0"/>
              <a:t>La solidaridad mexicana se manifiesta de forma desarticulada y con un impacto limitado.</a:t>
            </a:r>
            <a:endParaRPr lang="es-MX" sz="2800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ym typeface="Wingdings" pitchFamily="2" charset="2"/>
              </a:rPr>
              <a:t>Un ambiente desorganizado acechado por desconfianza reduce las prácticas asociativas.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ym typeface="Wingdings" pitchFamily="2" charset="2"/>
              </a:rPr>
              <a:t>La ENAFI ofrece un diagnóstico de los obstáculos para la promoción de las actividades solidarias en México.</a:t>
            </a:r>
            <a:endParaRPr lang="es-MX" sz="3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600" i="1" dirty="0" smtClean="0"/>
              <a:t>Con creatividad las organizaciones tienen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600" i="1" dirty="0" smtClean="0"/>
              <a:t>la oportunidad de crear capital social…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http://redcross.pmhclients.com/images/uploads/new_volunteers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963" y="1628775"/>
            <a:ext cx="347503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9" descr="http://www.andrewbarden.com/images/orange_people%20crossing%20bridge%20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997200"/>
            <a:ext cx="355758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es-MX" smtClean="0"/>
              <a:t>Reto y oportunidad</a:t>
            </a:r>
          </a:p>
        </p:txBody>
      </p:sp>
      <p:sp>
        <p:nvSpPr>
          <p:cNvPr id="6" name="Oval 5"/>
          <p:cNvSpPr/>
          <p:nvPr/>
        </p:nvSpPr>
        <p:spPr>
          <a:xfrm>
            <a:off x="6227763" y="3429000"/>
            <a:ext cx="2665412" cy="115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/>
              <a:t>Voluntariado</a:t>
            </a:r>
          </a:p>
        </p:txBody>
      </p:sp>
      <p:pic>
        <p:nvPicPr>
          <p:cNvPr id="33798" name="Picture 9" descr="http://kassandraproject.files.wordpress.com/2007/11/people-stre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852738"/>
            <a:ext cx="3316287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23850" y="4581525"/>
            <a:ext cx="2735263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/>
              <a:t>Voluntad</a:t>
            </a:r>
          </a:p>
        </p:txBody>
      </p:sp>
    </p:spTree>
  </p:cSld>
  <p:clrMapOvr>
    <a:masterClrMapping/>
  </p:clrMapOvr>
  <p:transition>
    <p:pull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http://www.countyofsb.org/uploadedImages/working/big-checkWIB.jpg"/>
          <p:cNvPicPr>
            <a:picLocks noChangeAspect="1" noChangeArrowheads="1"/>
          </p:cNvPicPr>
          <p:nvPr/>
        </p:nvPicPr>
        <p:blipFill>
          <a:blip r:embed="rId3" cstate="print"/>
          <a:srcRect r="8948" b="-4300"/>
          <a:stretch>
            <a:fillRect/>
          </a:stretch>
        </p:blipFill>
        <p:spPr bwMode="auto">
          <a:xfrm>
            <a:off x="4932363" y="1268413"/>
            <a:ext cx="40243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Reto y oportunidad</a:t>
            </a:r>
            <a:endParaRPr lang="en-US" smtClean="0"/>
          </a:p>
        </p:txBody>
      </p:sp>
      <p:pic>
        <p:nvPicPr>
          <p:cNvPr id="34820" name="Picture 9" descr="http://www.andrewbarden.com/images/orange_people%20crossing%20bridge%20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852738"/>
            <a:ext cx="3940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http://www.novenoquark.com/wp-content/uploads/2008/12/limosna.jpg"/>
          <p:cNvPicPr>
            <a:picLocks noChangeAspect="1" noChangeArrowheads="1"/>
          </p:cNvPicPr>
          <p:nvPr/>
        </p:nvPicPr>
        <p:blipFill>
          <a:blip r:embed="rId5" cstate="print"/>
          <a:srcRect l="9554" b="3436"/>
          <a:stretch>
            <a:fillRect/>
          </a:stretch>
        </p:blipFill>
        <p:spPr bwMode="auto">
          <a:xfrm>
            <a:off x="0" y="3141663"/>
            <a:ext cx="37449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79388" y="5229225"/>
            <a:ext cx="3455987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Generosidad</a:t>
            </a:r>
          </a:p>
        </p:txBody>
      </p:sp>
      <p:sp>
        <p:nvSpPr>
          <p:cNvPr id="7" name="Oval 6"/>
          <p:cNvSpPr/>
          <p:nvPr/>
        </p:nvSpPr>
        <p:spPr>
          <a:xfrm>
            <a:off x="5508625" y="3500438"/>
            <a:ext cx="3455988" cy="144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Donaciones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207375" cy="936625"/>
          </a:xfrm>
        </p:spPr>
        <p:txBody>
          <a:bodyPr/>
          <a:lstStyle/>
          <a:p>
            <a:pPr eaLnBrk="1" hangingPunct="1"/>
            <a:r>
              <a:rPr lang="es-MX" sz="3600" dirty="0" smtClean="0"/>
              <a:t>“</a:t>
            </a:r>
            <a:r>
              <a:rPr lang="es-MX" sz="3600" b="1" dirty="0" smtClean="0"/>
              <a:t>Capital Social Como Estrategia de Éxito</a:t>
            </a:r>
            <a:r>
              <a:rPr lang="es-MX" sz="3600" dirty="0" smtClean="0"/>
              <a:t>”</a:t>
            </a:r>
          </a:p>
        </p:txBody>
      </p:sp>
      <p:sp>
        <p:nvSpPr>
          <p:cNvPr id="35843" name="Subtitle 4"/>
          <p:cNvSpPr>
            <a:spLocks noGrp="1"/>
          </p:cNvSpPr>
          <p:nvPr>
            <p:ph type="subTitle" idx="1"/>
          </p:nvPr>
        </p:nvSpPr>
        <p:spPr>
          <a:xfrm>
            <a:off x="323850" y="1412875"/>
            <a:ext cx="8496300" cy="4895850"/>
          </a:xfrm>
        </p:spPr>
        <p:txBody>
          <a:bodyPr/>
          <a:lstStyle/>
          <a:p>
            <a:pPr eaLnBrk="1" hangingPunct="1"/>
            <a:r>
              <a:rPr lang="es-ES" b="1" i="1" dirty="0" smtClean="0">
                <a:solidFill>
                  <a:schemeClr val="tx1"/>
                </a:solidFill>
              </a:rPr>
              <a:t>¿Cómo podemos fortalecer nuestros vínculos?</a:t>
            </a:r>
          </a:p>
          <a:p>
            <a:pPr marL="722313" lvl="1" indent="-265113" algn="l" eaLnBrk="1" hangingPunct="1">
              <a:buFont typeface="Arial" charset="0"/>
              <a:buChar char="•"/>
            </a:pPr>
            <a:r>
              <a:rPr lang="es-ES" sz="3600" dirty="0" smtClean="0">
                <a:solidFill>
                  <a:schemeClr val="tx1"/>
                </a:solidFill>
              </a:rPr>
              <a:t>¿Donantes? </a:t>
            </a:r>
          </a:p>
          <a:p>
            <a:pPr marL="722313" lvl="1" indent="-265113" algn="l" eaLnBrk="1" hangingPunct="1">
              <a:buFont typeface="Arial" charset="0"/>
              <a:buChar char="•"/>
            </a:pPr>
            <a:r>
              <a:rPr lang="es-ES" sz="3600" dirty="0" smtClean="0">
                <a:solidFill>
                  <a:schemeClr val="tx1"/>
                </a:solidFill>
              </a:rPr>
              <a:t>¿Voluntariado? </a:t>
            </a:r>
          </a:p>
          <a:p>
            <a:pPr marL="722313" lvl="1" indent="-265113" algn="l" eaLnBrk="1" hangingPunct="1">
              <a:buFont typeface="Arial" charset="0"/>
              <a:buChar char="•"/>
            </a:pPr>
            <a:r>
              <a:rPr lang="es-ES" sz="3600" dirty="0" smtClean="0">
                <a:solidFill>
                  <a:schemeClr val="tx1"/>
                </a:solidFill>
              </a:rPr>
              <a:t>¿Beneficiarios?</a:t>
            </a:r>
          </a:p>
          <a:p>
            <a:pPr marL="722313" lvl="1" indent="-265113" algn="l" eaLnBrk="1" hangingPunct="1">
              <a:buFont typeface="Arial" charset="0"/>
              <a:buChar char="•"/>
            </a:pPr>
            <a:r>
              <a:rPr lang="es-ES" sz="3600" dirty="0" smtClean="0">
                <a:solidFill>
                  <a:schemeClr val="tx1"/>
                </a:solidFill>
              </a:rPr>
              <a:t>¿Organizaciones hermanas?</a:t>
            </a:r>
          </a:p>
          <a:p>
            <a:pPr marL="722313" lvl="1" indent="-265113" algn="l" eaLnBrk="1" hangingPunct="1">
              <a:buFont typeface="Arial" charset="0"/>
              <a:buChar char="•"/>
            </a:pPr>
            <a:r>
              <a:rPr lang="es-ES" sz="3600" dirty="0" smtClean="0">
                <a:solidFill>
                  <a:schemeClr val="tx1"/>
                </a:solidFill>
              </a:rPr>
              <a:t>¿El gran público? </a:t>
            </a:r>
          </a:p>
          <a:p>
            <a:pPr eaLnBrk="1" hangingPunct="1"/>
            <a:r>
              <a:rPr lang="es-ES" b="1" i="1" dirty="0" smtClean="0">
                <a:solidFill>
                  <a:schemeClr val="tx1"/>
                </a:solidFill>
              </a:rPr>
              <a:t>¡Todos son aliados y socios INDISPENSABLES!</a:t>
            </a:r>
            <a:endParaRPr lang="es-MX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 que importa la informalidad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11560" y="1340768"/>
            <a:ext cx="74888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i="1" u="sng" dirty="0" smtClean="0">
                <a:latin typeface="+mn-lt"/>
              </a:rPr>
              <a:t>El primer paso para superar la pobreza y la exclusión social, es crear y fortalecer las organizaciones. </a:t>
            </a:r>
            <a:r>
              <a:rPr lang="es-MX" sz="2800" i="1" dirty="0" smtClean="0">
                <a:latin typeface="+mn-lt"/>
              </a:rPr>
              <a:t>No estar organizado es el mayor indicador de la pobreza. Cuando las personas no están organizadas, no se sienten obligadas a respetar las reglas con los otros ni con la sociedad (no tienen autorregulación) y su aislamiento facilita que otros puedan violar sus derechos (no tienen protección social).</a:t>
            </a:r>
          </a:p>
          <a:p>
            <a:pPr algn="r"/>
            <a:r>
              <a:rPr lang="es-MX" sz="2000" dirty="0" smtClean="0">
                <a:latin typeface="+mn-lt"/>
              </a:rPr>
              <a:t>Jose Bernardo Toro A.</a:t>
            </a:r>
          </a:p>
          <a:p>
            <a:pPr algn="r"/>
            <a:r>
              <a:rPr lang="es-ES" sz="2000" dirty="0" smtClean="0">
                <a:latin typeface="+mn-lt"/>
              </a:rPr>
              <a:t>2003</a:t>
            </a:r>
            <a:endParaRPr lang="es-MX" sz="2000" dirty="0" smtClean="0">
              <a:latin typeface="+mn-lt"/>
            </a:endParaRPr>
          </a:p>
          <a:p>
            <a:pPr algn="r"/>
            <a:r>
              <a:rPr lang="es-MX" sz="2000" dirty="0" smtClean="0">
                <a:latin typeface="+mn-lt"/>
              </a:rPr>
              <a:t>“Una </a:t>
            </a:r>
            <a:r>
              <a:rPr lang="es-MX" sz="2000" dirty="0" err="1" smtClean="0">
                <a:latin typeface="+mn-lt"/>
              </a:rPr>
              <a:t>Vision</a:t>
            </a:r>
            <a:r>
              <a:rPr lang="es-MX" sz="2000" dirty="0" smtClean="0">
                <a:latin typeface="+mn-lt"/>
              </a:rPr>
              <a:t> de la Justicia Social desde los Derechos Humanos”</a:t>
            </a:r>
            <a:endParaRPr lang="es-ES" sz="2000" dirty="0" smtClean="0">
              <a:latin typeface="+mn-lt"/>
            </a:endParaRPr>
          </a:p>
          <a:p>
            <a:endParaRPr lang="es-ES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¡Muchas gracias!</a:t>
            </a:r>
            <a:endParaRPr lang="es-MX" smtClean="0"/>
          </a:p>
        </p:txBody>
      </p:sp>
      <p:sp>
        <p:nvSpPr>
          <p:cNvPr id="36867" name="Content Placeholder 2"/>
          <p:cNvSpPr txBox="1">
            <a:spLocks/>
          </p:cNvSpPr>
          <p:nvPr/>
        </p:nvSpPr>
        <p:spPr bwMode="auto">
          <a:xfrm>
            <a:off x="468313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Calibri" pitchFamily="34" charset="0"/>
              </a:rPr>
              <a:t>Michael D. Layton</a:t>
            </a:r>
            <a:endParaRPr lang="es-MX" sz="32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 err="1">
                <a:latin typeface="Calibri" pitchFamily="34" charset="0"/>
              </a:rPr>
              <a:t>Proyecto</a:t>
            </a:r>
            <a:r>
              <a:rPr lang="en-US" sz="3200" dirty="0">
                <a:latin typeface="Calibri" pitchFamily="34" charset="0"/>
              </a:rPr>
              <a:t> de </a:t>
            </a:r>
            <a:r>
              <a:rPr lang="en-US" sz="3200" dirty="0" err="1">
                <a:latin typeface="Calibri" pitchFamily="34" charset="0"/>
              </a:rPr>
              <a:t>Filantropía</a:t>
            </a:r>
            <a:r>
              <a:rPr lang="en-US" sz="3200" dirty="0">
                <a:latin typeface="Calibri" pitchFamily="34" charset="0"/>
              </a:rPr>
              <a:t> y </a:t>
            </a:r>
            <a:r>
              <a:rPr lang="en-US" sz="3200" dirty="0" err="1">
                <a:latin typeface="Calibri" pitchFamily="34" charset="0"/>
              </a:rPr>
              <a:t>Sociedad</a:t>
            </a:r>
            <a:r>
              <a:rPr lang="en-US" sz="3200" dirty="0">
                <a:latin typeface="Calibri" pitchFamily="34" charset="0"/>
              </a:rPr>
              <a:t> Civil (PFSC) ITAM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hlinkClick r:id="rId3"/>
              </a:rPr>
              <a:t>layton@itam.mx</a:t>
            </a:r>
            <a:r>
              <a:rPr lang="en-US" sz="3200" dirty="0">
                <a:latin typeface="Calibri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u="sng" dirty="0">
                <a:latin typeface="Calibri" pitchFamily="34" charset="0"/>
                <a:hlinkClick r:id="rId4"/>
              </a:rPr>
              <a:t>www.filantropia.itam.mx</a:t>
            </a:r>
            <a:endParaRPr lang="es-MX" sz="32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u="sng" dirty="0" smtClean="0">
                <a:latin typeface="Calibri" pitchFamily="34" charset="0"/>
                <a:hlinkClick r:id="rId5"/>
              </a:rPr>
              <a:t>www.enafi.itam.mx</a:t>
            </a:r>
            <a:endParaRPr lang="en-US" sz="3200" u="sng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u="sng" dirty="0" smtClean="0">
                <a:latin typeface="Calibri" pitchFamily="34" charset="0"/>
              </a:rPr>
              <a:t>¡</a:t>
            </a:r>
            <a:r>
              <a:rPr lang="en-US" sz="3200" u="sng" dirty="0" err="1" smtClean="0">
                <a:latin typeface="Calibri" pitchFamily="34" charset="0"/>
              </a:rPr>
              <a:t>Síguenos</a:t>
            </a:r>
            <a:r>
              <a:rPr lang="en-US" sz="3200" u="sng" dirty="0" smtClean="0">
                <a:latin typeface="Calibri" pitchFamily="34" charset="0"/>
              </a:rPr>
              <a:t> en Twitter en @</a:t>
            </a:r>
            <a:r>
              <a:rPr lang="en-US" sz="3200" u="sng" dirty="0" err="1" smtClean="0">
                <a:latin typeface="Calibri" pitchFamily="34" charset="0"/>
              </a:rPr>
              <a:t>MDLayton</a:t>
            </a:r>
            <a:r>
              <a:rPr lang="en-US" sz="3200" u="sng" dirty="0" smtClean="0">
                <a:latin typeface="Calibri" pitchFamily="34" charset="0"/>
              </a:rPr>
              <a:t>!</a:t>
            </a:r>
            <a:endParaRPr lang="es-MX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MX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1673225"/>
            <a:ext cx="52673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1029"/>
          <p:cNvSpPr>
            <a:spLocks noChangeArrowheads="1"/>
          </p:cNvSpPr>
          <p:nvPr/>
        </p:nvSpPr>
        <p:spPr bwMode="auto">
          <a:xfrm>
            <a:off x="204788" y="476250"/>
            <a:ext cx="8939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dirty="0">
                <a:latin typeface="+mj-lt"/>
                <a:cs typeface="Times New Roman" pitchFamily="18" charset="0"/>
              </a:rPr>
              <a:t>El Rompecabezas: Un pueblo generoso ...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blackWhite">
          <a:xfrm>
            <a:off x="1593850" y="3084513"/>
            <a:ext cx="1087438" cy="1943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blackWhite">
          <a:xfrm>
            <a:off x="3225800" y="3706813"/>
            <a:ext cx="1089025" cy="1320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blackWhite">
          <a:xfrm>
            <a:off x="4859338" y="4016375"/>
            <a:ext cx="1087437" cy="1011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blackWhite">
          <a:xfrm>
            <a:off x="6553200" y="4876800"/>
            <a:ext cx="1089025" cy="15557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blackWhite">
          <a:xfrm>
            <a:off x="1577975" y="5029200"/>
            <a:ext cx="5986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blackWhite">
          <a:xfrm>
            <a:off x="1943100" y="2025650"/>
            <a:ext cx="57531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b="1"/>
              <a:t>Porcentaje de la Población Económicamente Activa en el sector no lucrativo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blackWhite">
          <a:xfrm>
            <a:off x="1974850" y="2667000"/>
            <a:ext cx="46672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sz="2400" b="1"/>
              <a:t>8</a:t>
            </a:r>
            <a:endParaRPr lang="es-ES" sz="2400" b="1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blackWhite">
          <a:xfrm>
            <a:off x="3635375" y="3352800"/>
            <a:ext cx="465138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sz="2400" b="1"/>
              <a:t>5</a:t>
            </a:r>
            <a:endParaRPr lang="es-ES" sz="2400" b="1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blackWhite">
          <a:xfrm>
            <a:off x="5267325" y="3657600"/>
            <a:ext cx="46672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sz="2400" b="1"/>
              <a:t>4</a:t>
            </a:r>
            <a:endParaRPr lang="es-ES" sz="2400" b="1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blackWhite">
          <a:xfrm>
            <a:off x="6802438" y="4495800"/>
            <a:ext cx="65405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sz="2400" b="1"/>
              <a:t>0.4</a:t>
            </a:r>
            <a:endParaRPr lang="es-ES" sz="2400" b="1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blackWhite">
          <a:xfrm>
            <a:off x="1671638" y="4997450"/>
            <a:ext cx="116522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b="1"/>
              <a:t>Estados Unidos</a:t>
            </a:r>
            <a:endParaRPr lang="es-ES" b="1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blackWhite">
          <a:xfrm>
            <a:off x="3219450" y="4997450"/>
            <a:ext cx="132397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b="1"/>
              <a:t>Promedio mundial</a:t>
            </a:r>
            <a:endParaRPr lang="es-ES" b="1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blackWhite">
          <a:xfrm>
            <a:off x="4827588" y="4997450"/>
            <a:ext cx="1281112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b="1"/>
              <a:t>Argentina</a:t>
            </a:r>
            <a:endParaRPr lang="es-ES" b="1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blackWhite">
          <a:xfrm>
            <a:off x="6646863" y="4997450"/>
            <a:ext cx="1166812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defTabSz="933450" eaLnBrk="0" hangingPunct="0">
              <a:spcBef>
                <a:spcPct val="50000"/>
              </a:spcBef>
            </a:pPr>
            <a:r>
              <a:rPr lang="es-MX" b="1"/>
              <a:t>México</a:t>
            </a:r>
            <a:endParaRPr lang="es-ES" b="1"/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1295400" y="59436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Fuentes: Johns Hopkins Comparative Nonprofit Sector Project.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468313" y="620713"/>
            <a:ext cx="839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dirty="0">
                <a:latin typeface="+mj-lt"/>
                <a:cs typeface="Times New Roman" pitchFamily="18" charset="0"/>
              </a:rPr>
              <a:t>... pero un sector poco desarrollado.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nuario.nueva-acropolis.org.ar/2007/img_big/OINAP-2007-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713" y="3644900"/>
            <a:ext cx="407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95288" y="549275"/>
            <a:ext cx="8929687" cy="1143000"/>
          </a:xfrm>
        </p:spPr>
        <p:txBody>
          <a:bodyPr/>
          <a:lstStyle/>
          <a:p>
            <a:pPr eaLnBrk="1" hangingPunct="1"/>
            <a:r>
              <a:rPr lang="es-MX" sz="4200" smtClean="0"/>
              <a:t>¿Cómo se ayudan los mexicanos?</a:t>
            </a:r>
          </a:p>
        </p:txBody>
      </p:sp>
      <p:pic>
        <p:nvPicPr>
          <p:cNvPr id="9220" name="Picture 2" descr="http://farm3.static.flickr.com/2168/2517643641_b2485a7c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7338"/>
            <a:ext cx="41687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4248150" y="1628775"/>
            <a:ext cx="48958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2800" b="1">
                <a:solidFill>
                  <a:schemeClr val="accent1"/>
                </a:solidFill>
                <a:latin typeface="Calibri" pitchFamily="34" charset="0"/>
              </a:rPr>
              <a:t>82% </a:t>
            </a:r>
            <a:r>
              <a:rPr lang="es-MX" sz="2800">
                <a:latin typeface="Calibri" pitchFamily="34" charset="0"/>
              </a:rPr>
              <a:t>da a “viejitas que piden dinero en la calle”</a:t>
            </a:r>
          </a:p>
          <a:p>
            <a:pPr>
              <a:buFont typeface="Arial" charset="0"/>
              <a:buChar char="•"/>
            </a:pPr>
            <a:endParaRPr lang="es-MX" sz="2400">
              <a:latin typeface="Calibri" pitchFamily="34" charset="0"/>
            </a:endParaRPr>
          </a:p>
          <a:p>
            <a:endParaRPr lang="es-MX" sz="2400">
              <a:latin typeface="Calibri" pitchFamily="34" charset="0"/>
            </a:endParaRPr>
          </a:p>
          <a:p>
            <a:endParaRPr lang="es-MX">
              <a:latin typeface="Calibri" pitchFamily="34" charset="0"/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0" y="4508500"/>
            <a:ext cx="504031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r>
              <a:rPr lang="es-MX" sz="2800" b="1">
                <a:solidFill>
                  <a:srgbClr val="00B050"/>
                </a:solidFill>
                <a:latin typeface="Calibri" pitchFamily="34" charset="0"/>
              </a:rPr>
              <a:t>22% </a:t>
            </a:r>
            <a:r>
              <a:rPr lang="es-MX" sz="2800">
                <a:latin typeface="Calibri" pitchFamily="34" charset="0"/>
              </a:rPr>
              <a:t>da a organizaciones “de ayuda a ancianos, personas de escasos recursos, etc.”</a:t>
            </a:r>
          </a:p>
          <a:p>
            <a:endParaRPr lang="es-MX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708400" y="1916113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3200" b="1">
                <a:solidFill>
                  <a:schemeClr val="accent1"/>
                </a:solidFill>
                <a:latin typeface="Calibri" pitchFamily="34" charset="0"/>
              </a:rPr>
              <a:t>66% </a:t>
            </a:r>
            <a:r>
              <a:rPr lang="es-MX" sz="3200">
                <a:latin typeface="Calibri" pitchFamily="34" charset="0"/>
              </a:rPr>
              <a:t>da a niños de la calle </a:t>
            </a:r>
          </a:p>
        </p:txBody>
      </p:sp>
      <p:pic>
        <p:nvPicPr>
          <p:cNvPr id="10243" name="Picture 7" descr="http://www.radiosantafe.com/wp-content/uploads/2008/12/mendi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8775"/>
            <a:ext cx="273526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http://ciudadtijuana.com/blog8/wp-content/uploads/2010/04/CasaHogarNazare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3213100"/>
            <a:ext cx="38163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itle 3"/>
          <p:cNvSpPr>
            <a:spLocks noGrp="1"/>
          </p:cNvSpPr>
          <p:nvPr>
            <p:ph type="title"/>
          </p:nvPr>
        </p:nvSpPr>
        <p:spPr>
          <a:xfrm>
            <a:off x="446088" y="620713"/>
            <a:ext cx="8697912" cy="1143000"/>
          </a:xfrm>
        </p:spPr>
        <p:txBody>
          <a:bodyPr/>
          <a:lstStyle/>
          <a:p>
            <a:pPr eaLnBrk="1" hangingPunct="1"/>
            <a:r>
              <a:rPr lang="es-MX" sz="4200" smtClean="0"/>
              <a:t>¿Cómo se ayudan los mexicanos?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-252413" y="5229225"/>
            <a:ext cx="536416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r>
              <a:rPr lang="es-MX" sz="3200" b="1">
                <a:solidFill>
                  <a:srgbClr val="00B050"/>
                </a:solidFill>
                <a:latin typeface="Calibri" pitchFamily="34" charset="0"/>
              </a:rPr>
              <a:t>11% </a:t>
            </a:r>
            <a:r>
              <a:rPr lang="es-MX" sz="3200">
                <a:latin typeface="Calibri" pitchFamily="34" charset="0"/>
              </a:rPr>
              <a:t>da a grupos que ayudan a jóvenes</a:t>
            </a:r>
          </a:p>
          <a:p>
            <a:endParaRPr lang="es-MX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211638" y="1989138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2800" b="1">
                <a:solidFill>
                  <a:schemeClr val="accent1"/>
                </a:solidFill>
                <a:latin typeface="Calibri" pitchFamily="34" charset="0"/>
              </a:rPr>
              <a:t>88% </a:t>
            </a:r>
            <a:r>
              <a:rPr lang="es-MX" sz="2800">
                <a:latin typeface="Calibri" pitchFamily="34" charset="0"/>
              </a:rPr>
              <a:t>da donativos a la gente en la calle que se los pide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74650" y="404813"/>
            <a:ext cx="8769350" cy="1143000"/>
          </a:xfrm>
        </p:spPr>
        <p:txBody>
          <a:bodyPr/>
          <a:lstStyle/>
          <a:p>
            <a:pPr eaLnBrk="1" hangingPunct="1"/>
            <a:r>
              <a:rPr lang="es-MX" sz="4200" dirty="0" smtClean="0"/>
              <a:t>¿Cómo se ayudan los mexicanos?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84213" y="4797425"/>
            <a:ext cx="45354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2800" b="1">
                <a:solidFill>
                  <a:srgbClr val="00B050"/>
                </a:solidFill>
                <a:latin typeface="Calibri" pitchFamily="34" charset="0"/>
              </a:rPr>
              <a:t>15% </a:t>
            </a:r>
            <a:r>
              <a:rPr lang="es-MX" sz="2800">
                <a:latin typeface="Calibri" pitchFamily="34" charset="0"/>
              </a:rPr>
              <a:t>dice haber dado a organizaciones humanitarias</a:t>
            </a:r>
          </a:p>
        </p:txBody>
      </p:sp>
      <p:pic>
        <p:nvPicPr>
          <p:cNvPr id="11269" name="Picture 5" descr="Voluntarios%20Arab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644900"/>
            <a:ext cx="38163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Untitl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16113"/>
            <a:ext cx="381793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se ayudan los mexicanos?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67544" y="1628800"/>
            <a:ext cx="820891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MX" sz="4000" i="1" dirty="0" smtClean="0">
                <a:latin typeface="+mn-lt"/>
                <a:cs typeface="Times New Roman" pitchFamily="18" charset="0"/>
              </a:rPr>
              <a:t>La generosidad “a la mexicana” se lleva a cabo más por vías informales que por las institucionales</a:t>
            </a:r>
            <a:r>
              <a:rPr lang="es-MX" i="1" dirty="0" smtClean="0">
                <a:latin typeface="+mn-lt"/>
                <a:cs typeface="Times New Roman" pitchFamily="18" charset="0"/>
              </a:rPr>
              <a:t>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932040" y="3573016"/>
            <a:ext cx="3312368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i="1" dirty="0" smtClean="0">
                <a:latin typeface="+mj-lt"/>
              </a:rPr>
              <a:t>Nuestra hipótesis es que esta situación trae consecuencias </a:t>
            </a:r>
            <a:r>
              <a:rPr lang="es-ES" sz="2800" b="1" i="1" u="sng" dirty="0" smtClean="0">
                <a:latin typeface="+mj-lt"/>
              </a:rPr>
              <a:t>negativas</a:t>
            </a:r>
            <a:r>
              <a:rPr lang="es-ES" sz="2800" i="1" dirty="0" smtClean="0">
                <a:latin typeface="+mj-lt"/>
              </a:rPr>
              <a:t> para el tejido social mexicano</a:t>
            </a:r>
            <a:endParaRPr lang="es-MX" sz="2800" i="1" dirty="0">
              <a:latin typeface="+mj-lt"/>
            </a:endParaRPr>
          </a:p>
        </p:txBody>
      </p:sp>
      <p:pic>
        <p:nvPicPr>
          <p:cNvPr id="70658" name="Picture 2" descr="C:\Documents and Settings\MLAYTONM\Mis documentos\Mis imágenes\PROT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32048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1651</Words>
  <Application>Microsoft Office PowerPoint</Application>
  <PresentationFormat>Presentación en pantalla (4:3)</PresentationFormat>
  <Paragraphs>298</Paragraphs>
  <Slides>37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Office Theme</vt:lpstr>
      <vt:lpstr>Worksheet</vt:lpstr>
      <vt:lpstr>Hoja de cálculo de Microsoft Office Excel 97-2003</vt:lpstr>
      <vt:lpstr>“La Importancia del Capital Social:  Implicaciones de la ENAFI 2005-2008”</vt:lpstr>
      <vt:lpstr>Contenido de la presentación</vt:lpstr>
      <vt:lpstr>La problemática:  La informalidad y las organizaciones de la sociedad civil  </vt:lpstr>
      <vt:lpstr>Diapositiva 4</vt:lpstr>
      <vt:lpstr>Diapositiva 5</vt:lpstr>
      <vt:lpstr>¿Cómo se ayudan los mexicanos?</vt:lpstr>
      <vt:lpstr>¿Cómo se ayudan los mexicanos?</vt:lpstr>
      <vt:lpstr>¿Cómo se ayudan los mexicanos?</vt:lpstr>
      <vt:lpstr>¿Cómo se ayudan los mexicanos?</vt:lpstr>
      <vt:lpstr>El contexto en Baja California </vt:lpstr>
      <vt:lpstr>¿Cuántas OSC por cada 10 mil habitantes?</vt:lpstr>
      <vt:lpstr>Contexto en Baja California (2007)</vt:lpstr>
      <vt:lpstr>Promedio de donativos recibidos por estado y su relación con el valor de la media</vt:lpstr>
      <vt:lpstr>Los resultados de la ENAFI</vt:lpstr>
      <vt:lpstr>Diapositiva 15</vt:lpstr>
      <vt:lpstr>Temas de la Encuesta</vt:lpstr>
      <vt:lpstr>¿Usted ha ayudado a algún amigo, vecino o conocido de alguna de las siguientes formas durante  los últimos 12 meses?</vt:lpstr>
      <vt:lpstr>Resumen de trabajo voluntario en organizaciones: </vt:lpstr>
      <vt:lpstr>Vea por favor con cuidado la siguiente lista donde se incluyen distintos tipos de organizaciones y actividades  voluntarias. Dígame en cuál de ellas realizó un trabajo voluntario en los últimos 12 meses </vt:lpstr>
      <vt:lpstr>Diapositiva 20</vt:lpstr>
      <vt:lpstr>Existen muchas razones por las que la gente NO realiza trabajo voluntario ¿Podría indicarme cuáles son sus razones?</vt:lpstr>
      <vt:lpstr>¿Usted por cuál de las siguientes razones se enteró de ese trabajo voluntario?</vt:lpstr>
      <vt:lpstr>¿Usted por cuál de las siguientes razones se enteró de ese trabajo voluntario? (2da parte)</vt:lpstr>
      <vt:lpstr>¿Se le pidió personalmente que trabaje como voluntario durante los últimos 12 meses? </vt:lpstr>
      <vt:lpstr>¿Contribuyó en los últimos 12 meses a…?</vt:lpstr>
      <vt:lpstr>En general, ¿usted confía o desconfía en las organizaciones que piden donaciones?</vt:lpstr>
      <vt:lpstr>Sobre donaciones…</vt:lpstr>
      <vt:lpstr>Sobre donaciones…</vt:lpstr>
      <vt:lpstr>Sobre donaciones…</vt:lpstr>
      <vt:lpstr>Diapositiva 30</vt:lpstr>
      <vt:lpstr>Diapositiva 31</vt:lpstr>
      <vt:lpstr>Conclusiones</vt:lpstr>
      <vt:lpstr>Reto y oportunidad</vt:lpstr>
      <vt:lpstr>Reto y oportunidad</vt:lpstr>
      <vt:lpstr>“Capital Social Como Estrategia de Éxito”</vt:lpstr>
      <vt:lpstr>Por que importa la informalidad</vt:lpstr>
      <vt:lpstr>¡Muchas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Nelly</dc:creator>
  <cp:lastModifiedBy>ITAM</cp:lastModifiedBy>
  <cp:revision>172</cp:revision>
  <dcterms:created xsi:type="dcterms:W3CDTF">2011-03-17T13:52:35Z</dcterms:created>
  <dcterms:modified xsi:type="dcterms:W3CDTF">2011-10-25T16:53:30Z</dcterms:modified>
</cp:coreProperties>
</file>