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79" r:id="rId2"/>
    <p:sldId id="286" r:id="rId3"/>
    <p:sldId id="303" r:id="rId4"/>
    <p:sldId id="295" r:id="rId5"/>
    <p:sldId id="289" r:id="rId6"/>
    <p:sldId id="294" r:id="rId7"/>
    <p:sldId id="304" r:id="rId8"/>
    <p:sldId id="297" r:id="rId9"/>
    <p:sldId id="298" r:id="rId10"/>
    <p:sldId id="262" r:id="rId11"/>
    <p:sldId id="307" r:id="rId12"/>
    <p:sldId id="308" r:id="rId13"/>
    <p:sldId id="311" r:id="rId14"/>
    <p:sldId id="312" r:id="rId15"/>
    <p:sldId id="265" r:id="rId16"/>
    <p:sldId id="313" r:id="rId17"/>
    <p:sldId id="276" r:id="rId18"/>
    <p:sldId id="318" r:id="rId19"/>
    <p:sldId id="319" r:id="rId20"/>
    <p:sldId id="306" r:id="rId21"/>
    <p:sldId id="310" r:id="rId22"/>
    <p:sldId id="314" r:id="rId23"/>
    <p:sldId id="301" r:id="rId24"/>
    <p:sldId id="317" r:id="rId25"/>
    <p:sldId id="282" r:id="rId26"/>
  </p:sldIdLst>
  <p:sldSz cx="9525000" cy="6858000"/>
  <p:notesSz cx="6858000" cy="9199563"/>
  <p:defaultTextStyle>
    <a:defPPr>
      <a:defRPr lang="es-ES"/>
    </a:defPPr>
    <a:lvl1pPr algn="ctr" rtl="0" fontAlgn="base">
      <a:spcBef>
        <a:spcPct val="0"/>
      </a:spcBef>
      <a:spcAft>
        <a:spcPct val="0"/>
      </a:spcAft>
      <a:defRPr sz="3600" kern="1200">
        <a:solidFill>
          <a:schemeClr val="tx1"/>
        </a:solidFill>
        <a:latin typeface="Times New Roman" pitchFamily="18" charset="0"/>
        <a:ea typeface="ＭＳ Ｐゴシック" charset="-128"/>
        <a:cs typeface="+mn-cs"/>
      </a:defRPr>
    </a:lvl1pPr>
    <a:lvl2pPr marL="457200" algn="ctr" rtl="0" fontAlgn="base">
      <a:spcBef>
        <a:spcPct val="0"/>
      </a:spcBef>
      <a:spcAft>
        <a:spcPct val="0"/>
      </a:spcAft>
      <a:defRPr sz="3600" kern="1200">
        <a:solidFill>
          <a:schemeClr val="tx1"/>
        </a:solidFill>
        <a:latin typeface="Times New Roman" pitchFamily="18" charset="0"/>
        <a:ea typeface="ＭＳ Ｐゴシック" charset="-128"/>
        <a:cs typeface="+mn-cs"/>
      </a:defRPr>
    </a:lvl2pPr>
    <a:lvl3pPr marL="914400" algn="ctr" rtl="0" fontAlgn="base">
      <a:spcBef>
        <a:spcPct val="0"/>
      </a:spcBef>
      <a:spcAft>
        <a:spcPct val="0"/>
      </a:spcAft>
      <a:defRPr sz="3600" kern="1200">
        <a:solidFill>
          <a:schemeClr val="tx1"/>
        </a:solidFill>
        <a:latin typeface="Times New Roman" pitchFamily="18" charset="0"/>
        <a:ea typeface="ＭＳ Ｐゴシック" charset="-128"/>
        <a:cs typeface="+mn-cs"/>
      </a:defRPr>
    </a:lvl3pPr>
    <a:lvl4pPr marL="1371600" algn="ctr" rtl="0" fontAlgn="base">
      <a:spcBef>
        <a:spcPct val="0"/>
      </a:spcBef>
      <a:spcAft>
        <a:spcPct val="0"/>
      </a:spcAft>
      <a:defRPr sz="3600" kern="1200">
        <a:solidFill>
          <a:schemeClr val="tx1"/>
        </a:solidFill>
        <a:latin typeface="Times New Roman" pitchFamily="18" charset="0"/>
        <a:ea typeface="ＭＳ Ｐゴシック" charset="-128"/>
        <a:cs typeface="+mn-cs"/>
      </a:defRPr>
    </a:lvl4pPr>
    <a:lvl5pPr marL="1828800" algn="ctr" rtl="0" fontAlgn="base">
      <a:spcBef>
        <a:spcPct val="0"/>
      </a:spcBef>
      <a:spcAft>
        <a:spcPct val="0"/>
      </a:spcAft>
      <a:defRPr sz="3600" kern="1200">
        <a:solidFill>
          <a:schemeClr val="tx1"/>
        </a:solidFill>
        <a:latin typeface="Times New Roman" pitchFamily="18" charset="0"/>
        <a:ea typeface="ＭＳ Ｐゴシック" charset="-128"/>
        <a:cs typeface="+mn-cs"/>
      </a:defRPr>
    </a:lvl5pPr>
    <a:lvl6pPr marL="2286000" algn="l" defTabSz="914400" rtl="0" eaLnBrk="1" latinLnBrk="0" hangingPunct="1">
      <a:defRPr sz="3600" kern="1200">
        <a:solidFill>
          <a:schemeClr val="tx1"/>
        </a:solidFill>
        <a:latin typeface="Times New Roman" pitchFamily="18" charset="0"/>
        <a:ea typeface="ＭＳ Ｐゴシック" charset="-128"/>
        <a:cs typeface="+mn-cs"/>
      </a:defRPr>
    </a:lvl6pPr>
    <a:lvl7pPr marL="2743200" algn="l" defTabSz="914400" rtl="0" eaLnBrk="1" latinLnBrk="0" hangingPunct="1">
      <a:defRPr sz="3600" kern="1200">
        <a:solidFill>
          <a:schemeClr val="tx1"/>
        </a:solidFill>
        <a:latin typeface="Times New Roman" pitchFamily="18" charset="0"/>
        <a:ea typeface="ＭＳ Ｐゴシック" charset="-128"/>
        <a:cs typeface="+mn-cs"/>
      </a:defRPr>
    </a:lvl7pPr>
    <a:lvl8pPr marL="3200400" algn="l" defTabSz="914400" rtl="0" eaLnBrk="1" latinLnBrk="0" hangingPunct="1">
      <a:defRPr sz="3600" kern="1200">
        <a:solidFill>
          <a:schemeClr val="tx1"/>
        </a:solidFill>
        <a:latin typeface="Times New Roman" pitchFamily="18" charset="0"/>
        <a:ea typeface="ＭＳ Ｐゴシック" charset="-128"/>
        <a:cs typeface="+mn-cs"/>
      </a:defRPr>
    </a:lvl8pPr>
    <a:lvl9pPr marL="3657600" algn="l" defTabSz="914400" rtl="0" eaLnBrk="1" latinLnBrk="0" hangingPunct="1">
      <a:defRPr sz="36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6BA6"/>
    <a:srgbClr val="7A6BA6"/>
    <a:srgbClr val="708EC9"/>
    <a:srgbClr val="8EB4FF"/>
    <a:srgbClr val="004080"/>
    <a:srgbClr val="800080"/>
    <a:srgbClr val="FF5303"/>
    <a:srgbClr val="FF4E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0" y="-72"/>
      </p:cViewPr>
      <p:guideLst>
        <p:guide orient="horz" pos="2160"/>
        <p:guide pos="300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Cerebro%20de%20Marinita:Users:Marina:Desktop:ENAFIgrf.xls"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Cerebro%20de%20Marinita:Users:Marina:Desktop:ENAFIgrf.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es-MX"/>
  <c:style val="3"/>
  <c:clrMapOvr bg1="lt1" tx1="dk1" bg2="lt2" tx2="dk2" accent1="accent1" accent2="accent2" accent3="accent3" accent4="accent4" accent5="accent5" accent6="accent6" hlink="hlink" folHlink="folHlink"/>
  <c:chart>
    <c:title>
      <c:tx>
        <c:rich>
          <a:bodyPr/>
          <a:lstStyle/>
          <a:p>
            <a:pPr>
              <a:defRPr/>
            </a:pPr>
            <a:r>
              <a:rPr lang="en-US" dirty="0" smtClean="0">
                <a:solidFill>
                  <a:schemeClr val="bg2">
                    <a:lumMod val="50000"/>
                  </a:schemeClr>
                </a:solidFill>
              </a:rPr>
              <a:t>Have you helped a friend, a </a:t>
            </a:r>
            <a:r>
              <a:rPr lang="en-US" dirty="0" err="1" smtClean="0">
                <a:solidFill>
                  <a:schemeClr val="bg2">
                    <a:lumMod val="50000"/>
                  </a:schemeClr>
                </a:solidFill>
              </a:rPr>
              <a:t>neighbour</a:t>
            </a:r>
            <a:r>
              <a:rPr lang="en-US" dirty="0" smtClean="0">
                <a:solidFill>
                  <a:schemeClr val="bg2">
                    <a:lumMod val="50000"/>
                  </a:schemeClr>
                </a:solidFill>
              </a:rPr>
              <a:t> or an </a:t>
            </a:r>
            <a:r>
              <a:rPr lang="en-US" dirty="0" err="1" smtClean="0">
                <a:solidFill>
                  <a:schemeClr val="bg2">
                    <a:lumMod val="50000"/>
                  </a:schemeClr>
                </a:solidFill>
              </a:rPr>
              <a:t>acquantaince</a:t>
            </a:r>
            <a:r>
              <a:rPr lang="en-US" dirty="0" smtClean="0">
                <a:solidFill>
                  <a:schemeClr val="bg2">
                    <a:lumMod val="50000"/>
                  </a:schemeClr>
                </a:solidFill>
              </a:rPr>
              <a:t> in the past 12 months? If so, how?</a:t>
            </a:r>
            <a:endParaRPr lang="en-US" dirty="0">
              <a:solidFill>
                <a:schemeClr val="bg2">
                  <a:lumMod val="50000"/>
                </a:schemeClr>
              </a:solidFill>
            </a:endParaRPr>
          </a:p>
        </c:rich>
      </c:tx>
      <c:layout>
        <c:manualLayout>
          <c:xMode val="edge"/>
          <c:yMode val="edge"/>
          <c:x val="0.12873259842519702"/>
          <c:y val="0"/>
        </c:manualLayout>
      </c:layout>
      <c:spPr>
        <a:noFill/>
        <a:ln w="25400">
          <a:noFill/>
        </a:ln>
      </c:spPr>
    </c:title>
    <c:plotArea>
      <c:layout/>
      <c:barChart>
        <c:barDir val="bar"/>
        <c:grouping val="stacked"/>
        <c:ser>
          <c:idx val="0"/>
          <c:order val="0"/>
          <c:spPr>
            <a:solidFill>
              <a:srgbClr val="3C6494"/>
            </a:solidFill>
            <a:ln w="25400">
              <a:noFill/>
            </a:ln>
          </c:spPr>
          <c:cat>
            <c:strRef>
              <c:f>'EN 05-08'!$L$165:$L$172</c:f>
              <c:strCache>
                <c:ptCount val="8"/>
                <c:pt idx="0">
                  <c:v>Care for them while ill</c:v>
                </c:pt>
                <c:pt idx="1">
                  <c:v>Helped with household chores</c:v>
                </c:pt>
                <c:pt idx="2">
                  <c:v>Helped them for work/school</c:v>
                </c:pt>
                <c:pt idx="3">
                  <c:v>Gave them money</c:v>
                </c:pt>
                <c:pt idx="4">
                  <c:v>Lent them money</c:v>
                </c:pt>
                <c:pt idx="5">
                  <c:v>Gave them emotional support</c:v>
                </c:pt>
                <c:pt idx="6">
                  <c:v>Gave them clothes or donations in kind</c:v>
                </c:pt>
                <c:pt idx="7">
                  <c:v>Gave them advice</c:v>
                </c:pt>
              </c:strCache>
            </c:strRef>
          </c:cat>
          <c:val>
            <c:numRef>
              <c:f>'EN 05-08'!$M$165:$M$172</c:f>
              <c:numCache>
                <c:formatCode>General</c:formatCode>
                <c:ptCount val="8"/>
              </c:numCache>
            </c:numRef>
          </c:val>
        </c:ser>
        <c:ser>
          <c:idx val="1"/>
          <c:order val="1"/>
          <c:spPr>
            <a:solidFill>
              <a:srgbClr val="4978B1"/>
            </a:solidFill>
            <a:ln w="25400">
              <a:noFill/>
            </a:ln>
          </c:spPr>
          <c:cat>
            <c:strRef>
              <c:f>'EN 05-08'!$L$165:$L$172</c:f>
              <c:strCache>
                <c:ptCount val="8"/>
                <c:pt idx="0">
                  <c:v>Care for them while ill</c:v>
                </c:pt>
                <c:pt idx="1">
                  <c:v>Helped with household chores</c:v>
                </c:pt>
                <c:pt idx="2">
                  <c:v>Helped them for work/school</c:v>
                </c:pt>
                <c:pt idx="3">
                  <c:v>Gave them money</c:v>
                </c:pt>
                <c:pt idx="4">
                  <c:v>Lent them money</c:v>
                </c:pt>
                <c:pt idx="5">
                  <c:v>Gave them emotional support</c:v>
                </c:pt>
                <c:pt idx="6">
                  <c:v>Gave them clothes or donations in kind</c:v>
                </c:pt>
                <c:pt idx="7">
                  <c:v>Gave them advice</c:v>
                </c:pt>
              </c:strCache>
            </c:strRef>
          </c:cat>
          <c:val>
            <c:numRef>
              <c:f>'EN 05-08'!$N$165:$N$172</c:f>
              <c:numCache>
                <c:formatCode>General</c:formatCode>
                <c:ptCount val="8"/>
              </c:numCache>
            </c:numRef>
          </c:val>
        </c:ser>
        <c:ser>
          <c:idx val="2"/>
          <c:order val="2"/>
          <c:spPr>
            <a:solidFill>
              <a:schemeClr val="bg2">
                <a:lumMod val="50000"/>
              </a:schemeClr>
            </a:solidFill>
            <a:ln w="25400">
              <a:noFill/>
            </a:ln>
          </c:spPr>
          <c:dLbls>
            <c:dLbl>
              <c:idx val="0"/>
              <c:layout>
                <c:manualLayout>
                  <c:x val="6.7999999999999908E-2"/>
                  <c:y val="-4.0160642570281095E-3"/>
                </c:manualLayout>
              </c:layout>
              <c:showVal val="1"/>
            </c:dLbl>
            <c:dLbl>
              <c:idx val="1"/>
              <c:layout>
                <c:manualLayout>
                  <c:x val="6.2666666666666718E-2"/>
                  <c:y val="-6.0240963855421725E-3"/>
                </c:manualLayout>
              </c:layout>
              <c:showVal val="1"/>
            </c:dLbl>
            <c:dLbl>
              <c:idx val="2"/>
              <c:layout>
                <c:manualLayout>
                  <c:x val="5.7333333333333313E-2"/>
                  <c:y val="2.0080321285139801E-3"/>
                </c:manualLayout>
              </c:layout>
              <c:showVal val="1"/>
            </c:dLbl>
            <c:dLbl>
              <c:idx val="3"/>
              <c:layout>
                <c:manualLayout>
                  <c:x val="5.0666561679790015E-2"/>
                  <c:y val="-6.0240963855421725E-3"/>
                </c:manualLayout>
              </c:layout>
              <c:showVal val="1"/>
            </c:dLbl>
            <c:dLbl>
              <c:idx val="4"/>
              <c:layout>
                <c:manualLayout>
                  <c:x val="7.5999999999999901E-2"/>
                  <c:y val="-2.0080321285140599E-3"/>
                </c:manualLayout>
              </c:layout>
              <c:showVal val="1"/>
            </c:dLbl>
            <c:dLbl>
              <c:idx val="5"/>
              <c:layout>
                <c:manualLayout>
                  <c:x val="7.1999895013123399E-2"/>
                  <c:y val="-4.0162223697941396E-3"/>
                </c:manualLayout>
              </c:layout>
              <c:showVal val="1"/>
            </c:dLbl>
            <c:dLbl>
              <c:idx val="6"/>
              <c:layout>
                <c:manualLayout>
                  <c:x val="6.533333333333341E-2"/>
                  <c:y val="4.0160642570281095E-3"/>
                </c:manualLayout>
              </c:layout>
              <c:showVal val="1"/>
            </c:dLbl>
            <c:dLbl>
              <c:idx val="7"/>
              <c:layout>
                <c:manualLayout>
                  <c:x val="2.5333228346456703E-2"/>
                  <c:y val="2.0080321285140699E-3"/>
                </c:manualLayout>
              </c:layout>
              <c:showVal val="1"/>
            </c:dLbl>
            <c:txPr>
              <a:bodyPr/>
              <a:lstStyle/>
              <a:p>
                <a:pPr>
                  <a:defRPr sz="1400" i="0">
                    <a:solidFill>
                      <a:srgbClr val="FFFFFF"/>
                    </a:solidFill>
                  </a:defRPr>
                </a:pPr>
                <a:endParaRPr lang="es-MX"/>
              </a:p>
            </c:txPr>
            <c:showVal val="1"/>
          </c:dLbls>
          <c:cat>
            <c:strRef>
              <c:f>'EN 05-08'!$L$165:$L$172</c:f>
              <c:strCache>
                <c:ptCount val="8"/>
                <c:pt idx="0">
                  <c:v>Care for them while ill</c:v>
                </c:pt>
                <c:pt idx="1">
                  <c:v>Helped with household chores</c:v>
                </c:pt>
                <c:pt idx="2">
                  <c:v>Helped them for work/school</c:v>
                </c:pt>
                <c:pt idx="3">
                  <c:v>Gave them money</c:v>
                </c:pt>
                <c:pt idx="4">
                  <c:v>Lent them money</c:v>
                </c:pt>
                <c:pt idx="5">
                  <c:v>Gave them emotional support</c:v>
                </c:pt>
                <c:pt idx="6">
                  <c:v>Gave them clothes or donations in kind</c:v>
                </c:pt>
                <c:pt idx="7">
                  <c:v>Gave them advice</c:v>
                </c:pt>
              </c:strCache>
            </c:strRef>
          </c:cat>
          <c:val>
            <c:numRef>
              <c:f>'EN 05-08'!$O$165:$O$172</c:f>
              <c:numCache>
                <c:formatCode>0</c:formatCode>
                <c:ptCount val="8"/>
                <c:pt idx="0">
                  <c:v>22.192513368983956</c:v>
                </c:pt>
                <c:pt idx="1">
                  <c:v>23.313293253173008</c:v>
                </c:pt>
                <c:pt idx="2">
                  <c:v>24.18169672678691</c:v>
                </c:pt>
                <c:pt idx="3">
                  <c:v>25.401069518716582</c:v>
                </c:pt>
                <c:pt idx="4">
                  <c:v>41.443850267379666</c:v>
                </c:pt>
                <c:pt idx="5">
                  <c:v>42.045454545454547</c:v>
                </c:pt>
                <c:pt idx="6">
                  <c:v>43.286573146292575</c:v>
                </c:pt>
                <c:pt idx="7">
                  <c:v>50.567802271209075</c:v>
                </c:pt>
              </c:numCache>
            </c:numRef>
          </c:val>
        </c:ser>
        <c:dLbls>
          <c:showVal val="1"/>
        </c:dLbls>
        <c:overlap val="100"/>
        <c:axId val="71703552"/>
        <c:axId val="71717632"/>
      </c:barChart>
      <c:catAx>
        <c:axId val="71703552"/>
        <c:scaling>
          <c:orientation val="minMax"/>
        </c:scaling>
        <c:axPos val="l"/>
        <c:numFmt formatCode="General" sourceLinked="1"/>
        <c:tickLblPos val="nextTo"/>
        <c:spPr>
          <a:ln w="3175">
            <a:solidFill>
              <a:srgbClr val="808080"/>
            </a:solidFill>
            <a:prstDash val="solid"/>
          </a:ln>
        </c:spPr>
        <c:txPr>
          <a:bodyPr/>
          <a:lstStyle/>
          <a:p>
            <a:pPr>
              <a:defRPr sz="1400"/>
            </a:pPr>
            <a:endParaRPr lang="es-MX"/>
          </a:p>
        </c:txPr>
        <c:crossAx val="71717632"/>
        <c:crosses val="autoZero"/>
        <c:auto val="1"/>
        <c:lblAlgn val="ctr"/>
        <c:lblOffset val="100"/>
      </c:catAx>
      <c:valAx>
        <c:axId val="71717632"/>
        <c:scaling>
          <c:orientation val="minMax"/>
        </c:scaling>
        <c:axPos val="b"/>
        <c:title>
          <c:tx>
            <c:rich>
              <a:bodyPr/>
              <a:lstStyle/>
              <a:p>
                <a:pPr algn="l">
                  <a:defRPr sz="1600"/>
                </a:pPr>
                <a:r>
                  <a:rPr lang="en-US" sz="1600"/>
                  <a:t>Percentage of respondents who said "yes"</a:t>
                </a:r>
              </a:p>
            </c:rich>
          </c:tx>
          <c:layout/>
          <c:spPr>
            <a:noFill/>
            <a:ln w="25400">
              <a:noFill/>
            </a:ln>
          </c:spPr>
        </c:title>
        <c:numFmt formatCode="General" sourceLinked="1"/>
        <c:tickLblPos val="nextTo"/>
        <c:spPr>
          <a:ln w="3175">
            <a:solidFill>
              <a:srgbClr val="808080"/>
            </a:solidFill>
            <a:prstDash val="solid"/>
          </a:ln>
        </c:spPr>
        <c:crossAx val="71703552"/>
        <c:crosses val="autoZero"/>
        <c:crossBetween val="between"/>
      </c:valAx>
      <c:spPr>
        <a:solidFill>
          <a:srgbClr val="FFFFFF"/>
        </a:solidFill>
        <a:ln w="25400">
          <a:noFill/>
        </a:ln>
      </c:spPr>
    </c:plotArea>
    <c:plotVisOnly val="1"/>
    <c:dispBlanksAs val="gap"/>
  </c:chart>
  <c:spPr>
    <a:solidFill>
      <a:srgbClr val="FFFFFF"/>
    </a:solidFill>
    <a:ln w="3175">
      <a:noFill/>
      <a:prstDash val="solid"/>
    </a:ln>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plotArea>
      <c:layout/>
      <c:pieChart>
        <c:varyColors val="1"/>
        <c:ser>
          <c:idx val="0"/>
          <c:order val="0"/>
          <c:spPr>
            <a:ln>
              <a:noFill/>
            </a:ln>
            <a:effectLst/>
          </c:spPr>
          <c:explosion val="25"/>
          <c:dPt>
            <c:idx val="1"/>
            <c:spPr>
              <a:ln>
                <a:noFill/>
              </a:ln>
              <a:effectLst>
                <a:outerShdw blurRad="50800" dist="38100" dir="2700000" algn="tl" rotWithShape="0">
                  <a:srgbClr val="000000">
                    <a:alpha val="43000"/>
                  </a:srgbClr>
                </a:outerShdw>
              </a:effectLst>
            </c:spPr>
          </c:dPt>
          <c:dLbls>
            <c:dLbl>
              <c:idx val="0"/>
              <c:layout>
                <c:manualLayout>
                  <c:x val="-7.32770903637045E-2"/>
                  <c:y val="0.15968299417118303"/>
                </c:manualLayout>
              </c:layout>
              <c:spPr/>
              <c:txPr>
                <a:bodyPr/>
                <a:lstStyle/>
                <a:p>
                  <a:pPr>
                    <a:defRPr sz="1500">
                      <a:solidFill>
                        <a:srgbClr val="FFFFFF"/>
                      </a:solidFill>
                    </a:defRPr>
                  </a:pPr>
                  <a:endParaRPr lang="es-MX"/>
                </a:p>
              </c:txPr>
              <c:showPercent val="1"/>
            </c:dLbl>
            <c:dLbl>
              <c:idx val="1"/>
              <c:layout>
                <c:manualLayout>
                  <c:x val="-4.1940864534790311E-2"/>
                  <c:y val="-0.10118434059378902"/>
                </c:manualLayout>
              </c:layout>
              <c:spPr/>
              <c:txPr>
                <a:bodyPr/>
                <a:lstStyle/>
                <a:p>
                  <a:pPr>
                    <a:defRPr sz="1500">
                      <a:solidFill>
                        <a:srgbClr val="FFFFFF"/>
                      </a:solidFill>
                    </a:defRPr>
                  </a:pPr>
                  <a:endParaRPr lang="es-MX"/>
                </a:p>
              </c:txPr>
              <c:showPercent val="1"/>
            </c:dLbl>
            <c:dLbl>
              <c:idx val="2"/>
              <c:layout>
                <c:manualLayout>
                  <c:x val="0.1169494884568"/>
                  <c:y val="0.13920782629444001"/>
                </c:manualLayout>
              </c:layout>
              <c:spPr/>
              <c:txPr>
                <a:bodyPr/>
                <a:lstStyle/>
                <a:p>
                  <a:pPr>
                    <a:defRPr sz="1500">
                      <a:solidFill>
                        <a:srgbClr val="FFFFFF"/>
                      </a:solidFill>
                    </a:defRPr>
                  </a:pPr>
                  <a:endParaRPr lang="es-MX"/>
                </a:p>
              </c:txPr>
              <c:showPercent val="1"/>
            </c:dLbl>
            <c:dLbl>
              <c:idx val="3"/>
              <c:spPr/>
              <c:txPr>
                <a:bodyPr/>
                <a:lstStyle/>
                <a:p>
                  <a:pPr>
                    <a:defRPr sz="1500">
                      <a:solidFill>
                        <a:srgbClr val="FFFFFF"/>
                      </a:solidFill>
                    </a:defRPr>
                  </a:pPr>
                  <a:endParaRPr lang="es-MX"/>
                </a:p>
              </c:txPr>
            </c:dLbl>
            <c:txPr>
              <a:bodyPr/>
              <a:lstStyle/>
              <a:p>
                <a:pPr>
                  <a:defRPr sz="1500"/>
                </a:pPr>
                <a:endParaRPr lang="es-MX"/>
              </a:p>
            </c:txPr>
            <c:showPercent val="1"/>
          </c:dLbls>
          <c:cat>
            <c:strRef>
              <c:f>'EN 05-08'!$F$458:$F$461</c:f>
              <c:strCache>
                <c:ptCount val="4"/>
                <c:pt idx="0">
                  <c:v>Directly through institutions or organizations</c:v>
                </c:pt>
                <c:pt idx="1">
                  <c:v>Directly through someone in need</c:v>
                </c:pt>
                <c:pt idx="2">
                  <c:v>Without preference</c:v>
                </c:pt>
                <c:pt idx="3">
                  <c:v>Does not know/Did not answer</c:v>
                </c:pt>
              </c:strCache>
            </c:strRef>
          </c:cat>
          <c:val>
            <c:numRef>
              <c:f>'EN 05-08'!$J$458:$J$461</c:f>
              <c:numCache>
                <c:formatCode>General</c:formatCode>
                <c:ptCount val="4"/>
                <c:pt idx="0">
                  <c:v>17</c:v>
                </c:pt>
                <c:pt idx="1">
                  <c:v>60</c:v>
                </c:pt>
                <c:pt idx="2" formatCode="0">
                  <c:v>16</c:v>
                </c:pt>
                <c:pt idx="3" formatCode="0">
                  <c:v>7</c:v>
                </c:pt>
              </c:numCache>
            </c:numRef>
          </c:val>
        </c:ser>
        <c:dLbls>
          <c:showPercent val="1"/>
        </c:dLbls>
        <c:firstSliceAng val="0"/>
      </c:pieChart>
    </c:plotArea>
    <c:legend>
      <c:legendPos val="r"/>
      <c:layout>
        <c:manualLayout>
          <c:xMode val="edge"/>
          <c:yMode val="edge"/>
          <c:x val="0.59600417804917205"/>
          <c:y val="0.27289566076967708"/>
          <c:w val="0.33732915528416113"/>
          <c:h val="0.39360261785458611"/>
        </c:manualLayout>
      </c:layout>
      <c:txPr>
        <a:bodyPr/>
        <a:lstStyle/>
        <a:p>
          <a:pPr>
            <a:defRPr sz="1800"/>
          </a:pPr>
          <a:endParaRPr lang="es-MX"/>
        </a:p>
      </c:txPr>
    </c:legend>
    <c:plotVisOnly val="1"/>
    <c:dispBlanksAs val="zero"/>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title>
      <c:tx>
        <c:rich>
          <a:bodyPr/>
          <a:lstStyle/>
          <a:p>
            <a:pPr>
              <a:defRPr/>
            </a:pPr>
            <a:r>
              <a:rPr lang="en-US"/>
              <a:t>How trustful are you of the following?</a:t>
            </a:r>
          </a:p>
        </c:rich>
      </c:tx>
      <c:layout>
        <c:manualLayout>
          <c:xMode val="edge"/>
          <c:yMode val="edge"/>
          <c:x val="3.5561154855642998E-2"/>
          <c:y val="3.3333333333333305E-2"/>
        </c:manualLayout>
      </c:layout>
    </c:title>
    <c:plotArea>
      <c:layout/>
      <c:barChart>
        <c:barDir val="bar"/>
        <c:grouping val="clustered"/>
        <c:ser>
          <c:idx val="0"/>
          <c:order val="0"/>
          <c:tx>
            <c:v>Total answers for "very" and "somewhat"</c:v>
          </c:tx>
          <c:spPr>
            <a:gradFill flip="none" rotWithShape="0">
              <a:gsLst>
                <a:gs pos="70000">
                  <a:srgbClr val="004080"/>
                </a:gs>
                <a:gs pos="100000">
                  <a:srgbClr val="FFFFFF"/>
                </a:gs>
              </a:gsLst>
              <a:path path="circle">
                <a:fillToRect l="100000" t="100000"/>
              </a:path>
              <a:tileRect r="-100000" b="-100000"/>
            </a:gradFill>
          </c:spPr>
          <c:dLbls>
            <c:dLbl>
              <c:idx val="16"/>
              <c:layout>
                <c:manualLayout>
                  <c:x val="-2.6666666666666713E-3"/>
                  <c:y val="-3.3950225088053337E-17"/>
                </c:manualLayout>
              </c:layout>
              <c:showVal val="1"/>
            </c:dLbl>
            <c:dLbl>
              <c:idx val="17"/>
              <c:layout>
                <c:manualLayout>
                  <c:x val="-8.0000000000000019E-3"/>
                  <c:y val="-1.85199766695831E-3"/>
                </c:manualLayout>
              </c:layout>
              <c:showVal val="1"/>
            </c:dLbl>
            <c:txPr>
              <a:bodyPr/>
              <a:lstStyle/>
              <a:p>
                <a:pPr>
                  <a:defRPr sz="1400"/>
                </a:pPr>
                <a:endParaRPr lang="es-MX"/>
              </a:p>
            </c:txPr>
            <c:showVal val="1"/>
          </c:dLbls>
          <c:cat>
            <c:strRef>
              <c:f>'EN 05-08'!$R$941:$R$958</c:f>
              <c:strCache>
                <c:ptCount val="18"/>
                <c:pt idx="0">
                  <c:v>Political Parties</c:v>
                </c:pt>
                <c:pt idx="1">
                  <c:v>Unions or Labour Organizations</c:v>
                </c:pt>
                <c:pt idx="2">
                  <c:v>The Mexican Congress</c:v>
                </c:pt>
                <c:pt idx="3">
                  <c:v>The Ministry of Finance/ Treasury </c:v>
                </c:pt>
                <c:pt idx="4">
                  <c:v>Judges / Supreme Court of Justice</c:v>
                </c:pt>
                <c:pt idx="5">
                  <c:v>Big Private Buisnesses</c:v>
                </c:pt>
                <c:pt idx="6">
                  <c:v>Social or Non-Governmental Organizations</c:v>
                </c:pt>
                <c:pt idx="7">
                  <c:v>The Police</c:v>
                </c:pt>
                <c:pt idx="8">
                  <c:v>Municipal Government</c:v>
                </c:pt>
                <c:pt idx="9">
                  <c:v>Banks</c:v>
                </c:pt>
                <c:pt idx="10">
                  <c:v>State Government</c:v>
                </c:pt>
                <c:pt idx="11">
                  <c:v>The Federal Government</c:v>
                </c:pt>
                <c:pt idx="12">
                  <c:v>Department stores </c:v>
                </c:pt>
                <c:pt idx="13">
                  <c:v>Neighborhood groups</c:v>
                </c:pt>
                <c:pt idx="14">
                  <c:v>The Media</c:v>
                </c:pt>
                <c:pt idx="15">
                  <c:v>The Army</c:v>
                </c:pt>
                <c:pt idx="16">
                  <c:v>Mexican Red Cross</c:v>
                </c:pt>
                <c:pt idx="17">
                  <c:v>The Church</c:v>
                </c:pt>
              </c:strCache>
            </c:strRef>
          </c:cat>
          <c:val>
            <c:numRef>
              <c:f>'EN 05-08'!$S$941:$S$958</c:f>
              <c:numCache>
                <c:formatCode>0</c:formatCode>
                <c:ptCount val="18"/>
                <c:pt idx="0">
                  <c:v>21.056149732620316</c:v>
                </c:pt>
                <c:pt idx="1">
                  <c:v>25.85170340681363</c:v>
                </c:pt>
                <c:pt idx="2">
                  <c:v>32.286096256684488</c:v>
                </c:pt>
                <c:pt idx="3">
                  <c:v>32.754010695187148</c:v>
                </c:pt>
                <c:pt idx="4">
                  <c:v>34.001336005344015</c:v>
                </c:pt>
                <c:pt idx="5">
                  <c:v>35.070140280561127</c:v>
                </c:pt>
                <c:pt idx="6">
                  <c:v>35.470941883767381</c:v>
                </c:pt>
                <c:pt idx="7">
                  <c:v>37.700534759358298</c:v>
                </c:pt>
                <c:pt idx="8">
                  <c:v>39.438502673796798</c:v>
                </c:pt>
                <c:pt idx="9">
                  <c:v>40.280561122244485</c:v>
                </c:pt>
                <c:pt idx="10">
                  <c:v>41.176470588235297</c:v>
                </c:pt>
                <c:pt idx="11">
                  <c:v>41.577540106951879</c:v>
                </c:pt>
                <c:pt idx="12">
                  <c:v>43.553774215096865</c:v>
                </c:pt>
                <c:pt idx="13">
                  <c:v>49.264705882352949</c:v>
                </c:pt>
                <c:pt idx="14">
                  <c:v>53.239812959251836</c:v>
                </c:pt>
                <c:pt idx="15">
                  <c:v>61.831550802139034</c:v>
                </c:pt>
                <c:pt idx="16">
                  <c:v>75.785953177257525</c:v>
                </c:pt>
                <c:pt idx="17">
                  <c:v>76.470588235293945</c:v>
                </c:pt>
              </c:numCache>
            </c:numRef>
          </c:val>
        </c:ser>
        <c:dLbls>
          <c:showVal val="1"/>
        </c:dLbls>
        <c:axId val="43092224"/>
        <c:axId val="43552768"/>
      </c:barChart>
      <c:catAx>
        <c:axId val="43092224"/>
        <c:scaling>
          <c:orientation val="minMax"/>
        </c:scaling>
        <c:axPos val="l"/>
        <c:tickLblPos val="nextTo"/>
        <c:txPr>
          <a:bodyPr/>
          <a:lstStyle/>
          <a:p>
            <a:pPr>
              <a:defRPr sz="1500"/>
            </a:pPr>
            <a:endParaRPr lang="es-MX"/>
          </a:p>
        </c:txPr>
        <c:crossAx val="43552768"/>
        <c:crosses val="autoZero"/>
        <c:auto val="1"/>
        <c:lblAlgn val="ctr"/>
        <c:lblOffset val="100"/>
      </c:catAx>
      <c:valAx>
        <c:axId val="43552768"/>
        <c:scaling>
          <c:orientation val="minMax"/>
          <c:max val="80"/>
        </c:scaling>
        <c:axPos val="b"/>
        <c:numFmt formatCode="0" sourceLinked="1"/>
        <c:tickLblPos val="nextTo"/>
        <c:crossAx val="43092224"/>
        <c:crosses val="autoZero"/>
        <c:crossBetween val="between"/>
      </c:valAx>
    </c:plotArea>
    <c:legend>
      <c:legendPos val="t"/>
      <c:layout>
        <c:manualLayout>
          <c:xMode val="edge"/>
          <c:yMode val="edge"/>
          <c:x val="0.42841091863517106"/>
          <c:y val="6.5925925925925916E-2"/>
          <c:w val="0.42197364829396306"/>
          <c:h val="4.1553514144065322E-2"/>
        </c:manualLayout>
      </c:layout>
      <c:txPr>
        <a:bodyPr/>
        <a:lstStyle/>
        <a:p>
          <a:pPr>
            <a:defRPr sz="1500"/>
          </a:pPr>
          <a:endParaRPr lang="es-MX"/>
        </a:p>
      </c:txP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title>
      <c:tx>
        <c:rich>
          <a:bodyPr/>
          <a:lstStyle/>
          <a:p>
            <a:pPr>
              <a:defRPr/>
            </a:pPr>
            <a:r>
              <a:rPr lang="en-US" dirty="0">
                <a:solidFill>
                  <a:schemeClr val="accent1">
                    <a:lumMod val="75000"/>
                  </a:schemeClr>
                </a:solidFill>
              </a:rPr>
              <a:t>During the last 12 months did you volunteer for any type of group or organization? </a:t>
            </a:r>
          </a:p>
        </c:rich>
      </c:tx>
      <c:layout/>
    </c:title>
    <c:plotArea>
      <c:layout/>
      <c:barChart>
        <c:barDir val="bar"/>
        <c:grouping val="clustered"/>
        <c:ser>
          <c:idx val="0"/>
          <c:order val="0"/>
          <c:spPr>
            <a:solidFill>
              <a:schemeClr val="accent1"/>
            </a:solidFill>
          </c:spPr>
          <c:dLbls>
            <c:txPr>
              <a:bodyPr/>
              <a:lstStyle/>
              <a:p>
                <a:pPr>
                  <a:defRPr sz="1400"/>
                </a:pPr>
                <a:endParaRPr lang="es-MX"/>
              </a:p>
            </c:txPr>
            <c:showVal val="1"/>
          </c:dLbls>
          <c:cat>
            <c:strRef>
              <c:f>'EN 05-08'!$K$6:$K$8</c:f>
              <c:strCache>
                <c:ptCount val="3"/>
                <c:pt idx="0">
                  <c:v>No</c:v>
                </c:pt>
                <c:pt idx="1">
                  <c:v>Yes</c:v>
                </c:pt>
                <c:pt idx="2">
                  <c:v>Does not know/ Did not answer</c:v>
                </c:pt>
              </c:strCache>
            </c:strRef>
          </c:cat>
          <c:val>
            <c:numRef>
              <c:f>'EN 05-08'!$L$6:$L$8</c:f>
              <c:numCache>
                <c:formatCode>General</c:formatCode>
                <c:ptCount val="3"/>
                <c:pt idx="0">
                  <c:v>74</c:v>
                </c:pt>
                <c:pt idx="1">
                  <c:v>19</c:v>
                </c:pt>
                <c:pt idx="2">
                  <c:v>6</c:v>
                </c:pt>
              </c:numCache>
            </c:numRef>
          </c:val>
        </c:ser>
        <c:dLbls>
          <c:showVal val="1"/>
        </c:dLbls>
        <c:axId val="71751936"/>
        <c:axId val="72302592"/>
      </c:barChart>
      <c:catAx>
        <c:axId val="71751936"/>
        <c:scaling>
          <c:orientation val="minMax"/>
        </c:scaling>
        <c:axPos val="l"/>
        <c:tickLblPos val="nextTo"/>
        <c:txPr>
          <a:bodyPr/>
          <a:lstStyle/>
          <a:p>
            <a:pPr>
              <a:defRPr sz="1400"/>
            </a:pPr>
            <a:endParaRPr lang="es-MX"/>
          </a:p>
        </c:txPr>
        <c:crossAx val="72302592"/>
        <c:crosses val="autoZero"/>
        <c:auto val="1"/>
        <c:lblAlgn val="ctr"/>
        <c:lblOffset val="100"/>
      </c:catAx>
      <c:valAx>
        <c:axId val="72302592"/>
        <c:scaling>
          <c:orientation val="minMax"/>
          <c:max val="100"/>
        </c:scaling>
        <c:axPos val="b"/>
        <c:title>
          <c:tx>
            <c:rich>
              <a:bodyPr/>
              <a:lstStyle/>
              <a:p>
                <a:pPr>
                  <a:defRPr sz="1300"/>
                </a:pPr>
                <a:r>
                  <a:rPr lang="en-US" sz="1300"/>
                  <a:t>Number of respondents</a:t>
                </a:r>
              </a:p>
            </c:rich>
          </c:tx>
          <c:layout/>
        </c:title>
        <c:numFmt formatCode="General" sourceLinked="1"/>
        <c:tickLblPos val="nextTo"/>
        <c:crossAx val="71751936"/>
        <c:crosses val="autoZero"/>
        <c:crossBetween val="between"/>
      </c:valAx>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s-MX"/>
  <c:clrMapOvr bg1="lt1" tx1="dk1" bg2="lt2" tx2="dk2" accent1="accent1" accent2="accent2" accent3="accent3" accent4="accent4" accent5="accent5" accent6="accent6" hlink="hlink" folHlink="folHlink"/>
  <c:chart>
    <c:title>
      <c:tx>
        <c:rich>
          <a:bodyPr/>
          <a:lstStyle/>
          <a:p>
            <a:pPr>
              <a:defRPr/>
            </a:pPr>
            <a:r>
              <a:rPr lang="en-US"/>
              <a:t>Were you personally asked to do volunteer work in the past 12 months?</a:t>
            </a:r>
          </a:p>
        </c:rich>
      </c:tx>
      <c:layout/>
    </c:title>
    <c:plotArea>
      <c:layout/>
      <c:barChart>
        <c:barDir val="bar"/>
        <c:grouping val="stacked"/>
        <c:ser>
          <c:idx val="0"/>
          <c:order val="0"/>
          <c:spPr>
            <a:solidFill>
              <a:schemeClr val="accent4">
                <a:lumMod val="75000"/>
              </a:schemeClr>
            </a:solidFill>
          </c:spPr>
          <c:dLbls>
            <c:dLbl>
              <c:idx val="0"/>
              <c:layout>
                <c:manualLayout>
                  <c:x val="0.33333333333333304"/>
                  <c:y val="0"/>
                </c:manualLayout>
              </c:layout>
              <c:showVal val="1"/>
            </c:dLbl>
            <c:dLbl>
              <c:idx val="1"/>
              <c:layout>
                <c:manualLayout>
                  <c:x val="0.11351351351351401"/>
                  <c:y val="-2.7777777777777805E-3"/>
                </c:manualLayout>
              </c:layout>
              <c:showVal val="1"/>
            </c:dLbl>
            <c:dLbl>
              <c:idx val="2"/>
              <c:layout>
                <c:manualLayout>
                  <c:x val="3.0630630630630602E-2"/>
                  <c:y val="2.7777777777777306E-3"/>
                </c:manualLayout>
              </c:layout>
              <c:showVal val="1"/>
            </c:dLbl>
            <c:txPr>
              <a:bodyPr/>
              <a:lstStyle/>
              <a:p>
                <a:pPr>
                  <a:defRPr sz="1400"/>
                </a:pPr>
                <a:endParaRPr lang="es-MX"/>
              </a:p>
            </c:txPr>
            <c:showVal val="1"/>
          </c:dLbls>
          <c:cat>
            <c:strRef>
              <c:f>'EN 05-08'!$I$142:$I$144</c:f>
              <c:strCache>
                <c:ptCount val="3"/>
                <c:pt idx="0">
                  <c:v>No</c:v>
                </c:pt>
                <c:pt idx="1">
                  <c:v>Yes</c:v>
                </c:pt>
                <c:pt idx="2">
                  <c:v>Does not know/Did not answer</c:v>
                </c:pt>
              </c:strCache>
            </c:strRef>
          </c:cat>
          <c:val>
            <c:numRef>
              <c:f>'EN 05-08'!$J$142:$J$144</c:f>
              <c:numCache>
                <c:formatCode>General</c:formatCode>
                <c:ptCount val="3"/>
                <c:pt idx="0">
                  <c:v>77</c:v>
                </c:pt>
                <c:pt idx="1">
                  <c:v>22</c:v>
                </c:pt>
                <c:pt idx="2">
                  <c:v>1</c:v>
                </c:pt>
              </c:numCache>
            </c:numRef>
          </c:val>
        </c:ser>
        <c:dLbls>
          <c:showVal val="1"/>
        </c:dLbls>
        <c:overlap val="100"/>
        <c:axId val="72328704"/>
        <c:axId val="72330240"/>
      </c:barChart>
      <c:catAx>
        <c:axId val="72328704"/>
        <c:scaling>
          <c:orientation val="minMax"/>
        </c:scaling>
        <c:axPos val="l"/>
        <c:numFmt formatCode="General" sourceLinked="1"/>
        <c:tickLblPos val="nextTo"/>
        <c:txPr>
          <a:bodyPr/>
          <a:lstStyle/>
          <a:p>
            <a:pPr>
              <a:defRPr sz="1400"/>
            </a:pPr>
            <a:endParaRPr lang="es-MX"/>
          </a:p>
        </c:txPr>
        <c:crossAx val="72330240"/>
        <c:crosses val="autoZero"/>
        <c:auto val="1"/>
        <c:lblAlgn val="ctr"/>
        <c:lblOffset val="100"/>
      </c:catAx>
      <c:valAx>
        <c:axId val="72330240"/>
        <c:scaling>
          <c:orientation val="minMax"/>
        </c:scaling>
        <c:axPos val="b"/>
        <c:title>
          <c:tx>
            <c:rich>
              <a:bodyPr/>
              <a:lstStyle/>
              <a:p>
                <a:pPr>
                  <a:defRPr sz="1300"/>
                </a:pPr>
                <a:r>
                  <a:rPr lang="en-US" sz="1300"/>
                  <a:t>Number of Respondents</a:t>
                </a:r>
              </a:p>
            </c:rich>
          </c:tx>
          <c:layout/>
        </c:title>
        <c:numFmt formatCode="General" sourceLinked="1"/>
        <c:tickLblPos val="nextTo"/>
        <c:crossAx val="72328704"/>
        <c:crosses val="autoZero"/>
        <c:crossBetween val="between"/>
      </c:valAx>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title>
      <c:tx>
        <c:rich>
          <a:bodyPr/>
          <a:lstStyle/>
          <a:p>
            <a:pPr>
              <a:defRPr sz="1600">
                <a:latin typeface="Times New Roman"/>
                <a:cs typeface="Times New Roman"/>
              </a:defRPr>
            </a:pPr>
            <a:r>
              <a:rPr lang="en-US" sz="1600">
                <a:latin typeface="Times New Roman"/>
                <a:cs typeface="Times New Roman"/>
              </a:rPr>
              <a:t>What are the reasons you do NOT do volunteer work?</a:t>
            </a:r>
          </a:p>
        </c:rich>
      </c:tx>
      <c:spPr>
        <a:noFill/>
        <a:ln w="25400">
          <a:noFill/>
        </a:ln>
      </c:spPr>
    </c:title>
    <c:plotArea>
      <c:layout/>
      <c:barChart>
        <c:barDir val="bar"/>
        <c:grouping val="stacked"/>
        <c:ser>
          <c:idx val="0"/>
          <c:order val="0"/>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dLbls>
            <c:spPr>
              <a:noFill/>
              <a:ln w="25400">
                <a:noFill/>
              </a:ln>
            </c:spPr>
            <c:showVal val="1"/>
          </c:dLbls>
          <c:cat>
            <c:strRef>
              <c:f>'EN 05-08'!$F$124:$F$133</c:f>
              <c:strCache>
                <c:ptCount val="10"/>
                <c:pt idx="0">
                  <c:v>Lack of time</c:v>
                </c:pt>
                <c:pt idx="1">
                  <c:v>Have not been asked</c:v>
                </c:pt>
                <c:pt idx="2">
                  <c:v>Does not know how or when to do so</c:v>
                </c:pt>
                <c:pt idx="3">
                  <c:v>Would rather spend that time on other activities</c:v>
                </c:pt>
                <c:pt idx="4">
                  <c:v>Distrust of volunteer work, or of the organizations that do it</c:v>
                </c:pt>
                <c:pt idx="5">
                  <c:v>Health issues</c:v>
                </c:pt>
                <c:pt idx="6">
                  <c:v>Does not like working without pay/free</c:v>
                </c:pt>
                <c:pt idx="7">
                  <c:v>Do not think your help would be useful</c:v>
                </c:pt>
                <c:pt idx="8">
                  <c:v>Would rather donate money</c:v>
                </c:pt>
                <c:pt idx="9">
                  <c:v>Transport issues</c:v>
                </c:pt>
              </c:strCache>
            </c:strRef>
          </c:cat>
          <c:val>
            <c:numRef>
              <c:f>'EN 05-08'!$G$124:$G$133</c:f>
              <c:numCache>
                <c:formatCode>General</c:formatCode>
                <c:ptCount val="10"/>
              </c:numCache>
            </c:numRef>
          </c:val>
        </c:ser>
        <c:ser>
          <c:idx val="1"/>
          <c:order val="1"/>
          <c:spPr>
            <a:gradFill rotWithShape="0">
              <a:gsLst>
                <a:gs pos="0">
                  <a:srgbClr val="CE3B37"/>
                </a:gs>
                <a:gs pos="20000">
                  <a:srgbClr val="CB3D3A"/>
                </a:gs>
                <a:gs pos="100000">
                  <a:srgbClr val="9B2D2A"/>
                </a:gs>
              </a:gsLst>
              <a:lin ang="5400000"/>
            </a:gradFill>
            <a:ln w="25400">
              <a:noFill/>
            </a:ln>
            <a:effectLst>
              <a:outerShdw dist="35921" dir="2700000" algn="br">
                <a:srgbClr val="000000"/>
              </a:outerShdw>
            </a:effectLst>
          </c:spPr>
          <c:dLbls>
            <c:spPr>
              <a:noFill/>
              <a:ln w="25400">
                <a:noFill/>
              </a:ln>
            </c:spPr>
            <c:showVal val="1"/>
          </c:dLbls>
          <c:cat>
            <c:strRef>
              <c:f>'EN 05-08'!$F$124:$F$133</c:f>
              <c:strCache>
                <c:ptCount val="10"/>
                <c:pt idx="0">
                  <c:v>Lack of time</c:v>
                </c:pt>
                <c:pt idx="1">
                  <c:v>Have not been asked</c:v>
                </c:pt>
                <c:pt idx="2">
                  <c:v>Does not know how or when to do so</c:v>
                </c:pt>
                <c:pt idx="3">
                  <c:v>Would rather spend that time on other activities</c:v>
                </c:pt>
                <c:pt idx="4">
                  <c:v>Distrust of volunteer work, or of the organizations that do it</c:v>
                </c:pt>
                <c:pt idx="5">
                  <c:v>Health issues</c:v>
                </c:pt>
                <c:pt idx="6">
                  <c:v>Does not like working without pay/free</c:v>
                </c:pt>
                <c:pt idx="7">
                  <c:v>Do not think your help would be useful</c:v>
                </c:pt>
                <c:pt idx="8">
                  <c:v>Would rather donate money</c:v>
                </c:pt>
                <c:pt idx="9">
                  <c:v>Transport issues</c:v>
                </c:pt>
              </c:strCache>
            </c:strRef>
          </c:cat>
          <c:val>
            <c:numRef>
              <c:f>'EN 05-08'!$H$124:$H$133</c:f>
              <c:numCache>
                <c:formatCode>General</c:formatCode>
                <c:ptCount val="10"/>
              </c:numCache>
            </c:numRef>
          </c:val>
        </c:ser>
        <c:ser>
          <c:idx val="2"/>
          <c:order val="2"/>
          <c:spPr>
            <a:gradFill rotWithShape="0">
              <a:gsLst>
                <a:gs pos="0">
                  <a:srgbClr val="9CC746"/>
                </a:gs>
                <a:gs pos="20000">
                  <a:srgbClr val="9BC348"/>
                </a:gs>
                <a:gs pos="100000">
                  <a:srgbClr val="769535"/>
                </a:gs>
              </a:gsLst>
              <a:lin ang="5400000"/>
            </a:gradFill>
            <a:ln w="25400">
              <a:noFill/>
            </a:ln>
            <a:effectLst>
              <a:outerShdw dist="35921" dir="2700000" algn="br">
                <a:srgbClr val="000000"/>
              </a:outerShdw>
            </a:effectLst>
          </c:spPr>
          <c:dLbls>
            <c:spPr>
              <a:noFill/>
              <a:ln w="25400">
                <a:noFill/>
              </a:ln>
            </c:spPr>
            <c:showVal val="1"/>
          </c:dLbls>
          <c:cat>
            <c:strRef>
              <c:f>'EN 05-08'!$F$124:$F$133</c:f>
              <c:strCache>
                <c:ptCount val="10"/>
                <c:pt idx="0">
                  <c:v>Lack of time</c:v>
                </c:pt>
                <c:pt idx="1">
                  <c:v>Have not been asked</c:v>
                </c:pt>
                <c:pt idx="2">
                  <c:v>Does not know how or when to do so</c:v>
                </c:pt>
                <c:pt idx="3">
                  <c:v>Would rather spend that time on other activities</c:v>
                </c:pt>
                <c:pt idx="4">
                  <c:v>Distrust of volunteer work, or of the organizations that do it</c:v>
                </c:pt>
                <c:pt idx="5">
                  <c:v>Health issues</c:v>
                </c:pt>
                <c:pt idx="6">
                  <c:v>Does not like working without pay/free</c:v>
                </c:pt>
                <c:pt idx="7">
                  <c:v>Do not think your help would be useful</c:v>
                </c:pt>
                <c:pt idx="8">
                  <c:v>Would rather donate money</c:v>
                </c:pt>
                <c:pt idx="9">
                  <c:v>Transport issues</c:v>
                </c:pt>
              </c:strCache>
            </c:strRef>
          </c:cat>
          <c:val>
            <c:numRef>
              <c:f>'EN 05-08'!$I$124:$I$133</c:f>
              <c:numCache>
                <c:formatCode>General</c:formatCode>
                <c:ptCount val="10"/>
              </c:numCache>
            </c:numRef>
          </c:val>
        </c:ser>
        <c:ser>
          <c:idx val="3"/>
          <c:order val="3"/>
          <c:spPr>
            <a:gradFill rotWithShape="0">
              <a:gsLst>
                <a:gs pos="0">
                  <a:srgbClr val="7B57A8"/>
                </a:gs>
                <a:gs pos="20000">
                  <a:srgbClr val="7B58A6"/>
                </a:gs>
                <a:gs pos="100000">
                  <a:srgbClr val="5D417E"/>
                </a:gs>
              </a:gsLst>
              <a:lin ang="5400000"/>
            </a:gradFill>
            <a:ln w="25400">
              <a:noFill/>
            </a:ln>
            <a:effectLst>
              <a:outerShdw dist="35921" dir="2700000" algn="br">
                <a:srgbClr val="000000"/>
              </a:outerShdw>
            </a:effectLst>
          </c:spPr>
          <c:dLbls>
            <c:spPr>
              <a:noFill/>
              <a:ln w="25400">
                <a:noFill/>
              </a:ln>
            </c:spPr>
            <c:showVal val="1"/>
          </c:dLbls>
          <c:cat>
            <c:strRef>
              <c:f>'EN 05-08'!$F$124:$F$133</c:f>
              <c:strCache>
                <c:ptCount val="10"/>
                <c:pt idx="0">
                  <c:v>Lack of time</c:v>
                </c:pt>
                <c:pt idx="1">
                  <c:v>Have not been asked</c:v>
                </c:pt>
                <c:pt idx="2">
                  <c:v>Does not know how or when to do so</c:v>
                </c:pt>
                <c:pt idx="3">
                  <c:v>Would rather spend that time on other activities</c:v>
                </c:pt>
                <c:pt idx="4">
                  <c:v>Distrust of volunteer work, or of the organizations that do it</c:v>
                </c:pt>
                <c:pt idx="5">
                  <c:v>Health issues</c:v>
                </c:pt>
                <c:pt idx="6">
                  <c:v>Does not like working without pay/free</c:v>
                </c:pt>
                <c:pt idx="7">
                  <c:v>Do not think your help would be useful</c:v>
                </c:pt>
                <c:pt idx="8">
                  <c:v>Would rather donate money</c:v>
                </c:pt>
                <c:pt idx="9">
                  <c:v>Transport issues</c:v>
                </c:pt>
              </c:strCache>
            </c:strRef>
          </c:cat>
          <c:val>
            <c:numRef>
              <c:f>'EN 05-08'!$J$124:$J$133</c:f>
              <c:numCache>
                <c:formatCode>General</c:formatCode>
                <c:ptCount val="10"/>
              </c:numCache>
            </c:numRef>
          </c:val>
        </c:ser>
        <c:ser>
          <c:idx val="4"/>
          <c:order val="4"/>
          <c:spPr>
            <a:solidFill>
              <a:srgbClr val="FF0000"/>
            </a:solidFill>
          </c:spPr>
          <c:dLbls>
            <c:dLbl>
              <c:idx val="0"/>
              <c:layout>
                <c:manualLayout>
                  <c:x val="0.18056598425196804"/>
                  <c:y val="-9.9462857840444305E-4"/>
                </c:manualLayout>
              </c:layout>
              <c:spPr/>
              <c:txPr>
                <a:bodyPr rot="0" vert="horz"/>
                <a:lstStyle/>
                <a:p>
                  <a:pPr>
                    <a:defRPr sz="1400"/>
                  </a:pPr>
                  <a:endParaRPr lang="es-MX"/>
                </a:p>
              </c:txPr>
              <c:dLblPos val="ctr"/>
              <c:showVal val="1"/>
            </c:dLbl>
            <c:dLbl>
              <c:idx val="1"/>
              <c:layout>
                <c:manualLayout>
                  <c:x val="9.1931023622047192E-2"/>
                  <c:y val="9.9462857840444305E-4"/>
                </c:manualLayout>
              </c:layout>
              <c:spPr/>
              <c:txPr>
                <a:bodyPr rot="0" vert="horz"/>
                <a:lstStyle/>
                <a:p>
                  <a:pPr>
                    <a:defRPr sz="1400"/>
                  </a:pPr>
                  <a:endParaRPr lang="es-MX"/>
                </a:p>
              </c:txPr>
              <c:dLblPos val="ctr"/>
              <c:showVal val="1"/>
            </c:dLbl>
            <c:dLbl>
              <c:idx val="2"/>
              <c:layout>
                <c:manualLayout>
                  <c:x val="8.2898687664042001E-2"/>
                  <c:y val="-5.1120063480294892E-5"/>
                </c:manualLayout>
              </c:layout>
              <c:spPr/>
              <c:txPr>
                <a:bodyPr rot="0" vert="horz"/>
                <a:lstStyle/>
                <a:p>
                  <a:pPr>
                    <a:defRPr sz="1400"/>
                  </a:pPr>
                  <a:endParaRPr lang="es-MX"/>
                </a:p>
              </c:txPr>
              <c:dLblPos val="ctr"/>
              <c:showVal val="1"/>
            </c:dLbl>
            <c:dLbl>
              <c:idx val="3"/>
              <c:layout>
                <c:manualLayout>
                  <c:x val="7.4569789674952106E-2"/>
                  <c:y val="2.9325513196480912E-3"/>
                </c:manualLayout>
              </c:layout>
              <c:spPr/>
              <c:txPr>
                <a:bodyPr rot="0" vert="horz"/>
                <a:lstStyle/>
                <a:p>
                  <a:pPr>
                    <a:defRPr sz="1400"/>
                  </a:pPr>
                  <a:endParaRPr lang="es-MX"/>
                </a:p>
              </c:txPr>
              <c:dLblPos val="ctr"/>
              <c:showVal val="1"/>
            </c:dLbl>
            <c:dLbl>
              <c:idx val="4"/>
              <c:layout>
                <c:manualLayout>
                  <c:x val="6.7199370078740106E-2"/>
                  <c:y val="-9.4335591771958706E-4"/>
                </c:manualLayout>
              </c:layout>
              <c:spPr/>
              <c:txPr>
                <a:bodyPr rot="0" vert="horz"/>
                <a:lstStyle/>
                <a:p>
                  <a:pPr>
                    <a:defRPr sz="1400"/>
                  </a:pPr>
                  <a:endParaRPr lang="es-MX"/>
                </a:p>
              </c:txPr>
              <c:dLblPos val="ctr"/>
              <c:showVal val="1"/>
            </c:dLbl>
            <c:dLbl>
              <c:idx val="5"/>
              <c:layout>
                <c:manualLayout>
                  <c:x val="6.0129973753280802E-2"/>
                  <c:y val="0"/>
                </c:manualLayout>
              </c:layout>
              <c:spPr/>
              <c:txPr>
                <a:bodyPr rot="0" vert="horz"/>
                <a:lstStyle/>
                <a:p>
                  <a:pPr>
                    <a:defRPr sz="1400"/>
                  </a:pPr>
                  <a:endParaRPr lang="es-MX"/>
                </a:p>
              </c:txPr>
              <c:dLblPos val="ctr"/>
              <c:showVal val="1"/>
            </c:dLbl>
            <c:dLbl>
              <c:idx val="6"/>
              <c:delete val="1"/>
            </c:dLbl>
            <c:dLbl>
              <c:idx val="7"/>
              <c:layout>
                <c:manualLayout>
                  <c:x val="4.7801147227533418E-2"/>
                  <c:y val="0"/>
                </c:manualLayout>
              </c:layout>
              <c:spPr/>
              <c:txPr>
                <a:bodyPr rot="0" vert="horz"/>
                <a:lstStyle/>
                <a:p>
                  <a:pPr>
                    <a:defRPr sz="1400"/>
                  </a:pPr>
                  <a:endParaRPr lang="es-MX"/>
                </a:p>
              </c:txPr>
              <c:dLblPos val="ctr"/>
              <c:showVal val="1"/>
            </c:dLbl>
            <c:dLbl>
              <c:idx val="8"/>
              <c:layout>
                <c:manualLayout>
                  <c:x val="4.2065009560229405E-2"/>
                  <c:y val="0"/>
                </c:manualLayout>
              </c:layout>
              <c:spPr/>
              <c:txPr>
                <a:bodyPr rot="0" vert="horz"/>
                <a:lstStyle/>
                <a:p>
                  <a:pPr>
                    <a:defRPr sz="1400"/>
                  </a:pPr>
                  <a:endParaRPr lang="es-MX"/>
                </a:p>
              </c:txPr>
              <c:dLblPos val="ctr"/>
              <c:showVal val="1"/>
            </c:dLbl>
            <c:dLbl>
              <c:idx val="9"/>
              <c:layout>
                <c:manualLayout>
                  <c:x val="4.0152963671128111E-2"/>
                  <c:y val="0"/>
                </c:manualLayout>
              </c:layout>
              <c:spPr/>
              <c:txPr>
                <a:bodyPr rot="0" vert="horz"/>
                <a:lstStyle/>
                <a:p>
                  <a:pPr>
                    <a:defRPr sz="1400"/>
                  </a:pPr>
                  <a:endParaRPr lang="es-MX"/>
                </a:p>
              </c:txPr>
              <c:dLblPos val="ctr"/>
              <c:showVal val="1"/>
            </c:dLbl>
            <c:spPr>
              <a:noFill/>
              <a:ln w="25400">
                <a:noFill/>
              </a:ln>
            </c:spPr>
            <c:txPr>
              <a:bodyPr rot="0" vert="horz"/>
              <a:lstStyle/>
              <a:p>
                <a:pPr>
                  <a:defRPr sz="1400"/>
                </a:pPr>
                <a:endParaRPr lang="es-MX"/>
              </a:p>
            </c:txPr>
            <c:showVal val="1"/>
          </c:dLbls>
          <c:cat>
            <c:strRef>
              <c:f>'EN 05-08'!$F$124:$F$133</c:f>
              <c:strCache>
                <c:ptCount val="10"/>
                <c:pt idx="0">
                  <c:v>Lack of time</c:v>
                </c:pt>
                <c:pt idx="1">
                  <c:v>Have not been asked</c:v>
                </c:pt>
                <c:pt idx="2">
                  <c:v>Does not know how or when to do so</c:v>
                </c:pt>
                <c:pt idx="3">
                  <c:v>Would rather spend that time on other activities</c:v>
                </c:pt>
                <c:pt idx="4">
                  <c:v>Distrust of volunteer work, or of the organizations that do it</c:v>
                </c:pt>
                <c:pt idx="5">
                  <c:v>Health issues</c:v>
                </c:pt>
                <c:pt idx="6">
                  <c:v>Does not like working without pay/free</c:v>
                </c:pt>
                <c:pt idx="7">
                  <c:v>Do not think your help would be useful</c:v>
                </c:pt>
                <c:pt idx="8">
                  <c:v>Would rather donate money</c:v>
                </c:pt>
                <c:pt idx="9">
                  <c:v>Transport issues</c:v>
                </c:pt>
              </c:strCache>
            </c:strRef>
          </c:cat>
          <c:val>
            <c:numRef>
              <c:f>'EN 05-08'!$K$124:$K$133</c:f>
              <c:numCache>
                <c:formatCode>0</c:formatCode>
                <c:ptCount val="10"/>
                <c:pt idx="0">
                  <c:v>31.453417874702016</c:v>
                </c:pt>
                <c:pt idx="1">
                  <c:v>13.986348259537371</c:v>
                </c:pt>
                <c:pt idx="2">
                  <c:v>10.821431802377601</c:v>
                </c:pt>
                <c:pt idx="3">
                  <c:v>9.766929419955197</c:v>
                </c:pt>
                <c:pt idx="4">
                  <c:v>8.650607737243952</c:v>
                </c:pt>
                <c:pt idx="5">
                  <c:v>6.8687036680369777</c:v>
                </c:pt>
                <c:pt idx="6">
                  <c:v>7.1505315124179338</c:v>
                </c:pt>
                <c:pt idx="7">
                  <c:v>4.5590755613929845</c:v>
                </c:pt>
                <c:pt idx="8">
                  <c:v>3.5106974432328486</c:v>
                </c:pt>
                <c:pt idx="9">
                  <c:v>2.8465144729347069</c:v>
                </c:pt>
              </c:numCache>
            </c:numRef>
          </c:val>
        </c:ser>
        <c:dLbls>
          <c:showVal val="1"/>
        </c:dLbls>
        <c:overlap val="100"/>
        <c:axId val="72442240"/>
        <c:axId val="72443776"/>
      </c:barChart>
      <c:catAx>
        <c:axId val="72442240"/>
        <c:scaling>
          <c:orientation val="minMax"/>
        </c:scaling>
        <c:axPos val="l"/>
        <c:numFmt formatCode="General" sourceLinked="1"/>
        <c:tickLblPos val="nextTo"/>
        <c:spPr>
          <a:ln w="3175">
            <a:solidFill>
              <a:srgbClr val="808080"/>
            </a:solidFill>
            <a:prstDash val="solid"/>
          </a:ln>
        </c:spPr>
        <c:txPr>
          <a:bodyPr/>
          <a:lstStyle/>
          <a:p>
            <a:pPr>
              <a:defRPr sz="1400">
                <a:latin typeface="Times New Roman"/>
                <a:cs typeface="Times New Roman"/>
              </a:defRPr>
            </a:pPr>
            <a:endParaRPr lang="es-MX"/>
          </a:p>
        </c:txPr>
        <c:crossAx val="72443776"/>
        <c:crosses val="autoZero"/>
        <c:auto val="1"/>
        <c:lblAlgn val="ctr"/>
        <c:lblOffset val="100"/>
      </c:catAx>
      <c:valAx>
        <c:axId val="72443776"/>
        <c:scaling>
          <c:orientation val="minMax"/>
          <c:max val="50"/>
        </c:scaling>
        <c:axPos val="b"/>
        <c:title>
          <c:tx>
            <c:rich>
              <a:bodyPr/>
              <a:lstStyle/>
              <a:p>
                <a:pPr>
                  <a:defRPr sz="1200">
                    <a:latin typeface="Times New Roman"/>
                    <a:cs typeface="Times New Roman"/>
                  </a:defRPr>
                </a:pPr>
                <a:r>
                  <a:rPr lang="en-US" sz="1200">
                    <a:latin typeface="Times New Roman"/>
                    <a:cs typeface="Times New Roman"/>
                  </a:rPr>
                  <a:t>Number of respondents</a:t>
                </a:r>
              </a:p>
            </c:rich>
          </c:tx>
          <c:spPr>
            <a:noFill/>
            <a:ln w="25400">
              <a:noFill/>
            </a:ln>
          </c:spPr>
        </c:title>
        <c:numFmt formatCode="General" sourceLinked="1"/>
        <c:tickLblPos val="nextTo"/>
        <c:spPr>
          <a:ln w="3175">
            <a:solidFill>
              <a:srgbClr val="808080"/>
            </a:solidFill>
            <a:prstDash val="solid"/>
          </a:ln>
        </c:spPr>
        <c:crossAx val="7244224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i="0"/>
      </a:pPr>
      <a:endParaRPr lang="es-MX"/>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title>
      <c:tx>
        <c:rich>
          <a:bodyPr/>
          <a:lstStyle/>
          <a:p>
            <a:pPr>
              <a:defRPr/>
            </a:pPr>
            <a:r>
              <a:rPr lang="en-US"/>
              <a:t>In the past 12 months have you contributed via:</a:t>
            </a:r>
          </a:p>
        </c:rich>
      </c:tx>
    </c:title>
    <c:plotArea>
      <c:layout/>
      <c:barChart>
        <c:barDir val="bar"/>
        <c:grouping val="clustered"/>
        <c:ser>
          <c:idx val="0"/>
          <c:order val="0"/>
          <c:spPr>
            <a:solidFill>
              <a:srgbClr val="FF8000"/>
            </a:solidFill>
          </c:spPr>
          <c:dLbls>
            <c:txPr>
              <a:bodyPr/>
              <a:lstStyle/>
              <a:p>
                <a:pPr>
                  <a:defRPr sz="1400"/>
                </a:pPr>
                <a:endParaRPr lang="es-MX"/>
              </a:p>
            </c:txPr>
            <c:showVal val="1"/>
          </c:dLbls>
          <c:cat>
            <c:strRef>
              <c:f>'EN 05-08'!$N$218:$N$224</c:f>
              <c:strCache>
                <c:ptCount val="7"/>
                <c:pt idx="0">
                  <c:v>Periodical salary/wage deductions</c:v>
                </c:pt>
                <c:pt idx="1">
                  <c:v>Cheques</c:v>
                </c:pt>
                <c:pt idx="2">
                  <c:v>Internet</c:v>
                </c:pt>
                <c:pt idx="3">
                  <c:v>Periodical debit/credit card charges</c:v>
                </c:pt>
                <c:pt idx="4">
                  <c:v>ATM-facilitated donations</c:v>
                </c:pt>
                <c:pt idx="5">
                  <c:v>Food, clothing, or canned goods donations</c:v>
                </c:pt>
                <c:pt idx="6">
                  <c:v>Kettle campaigns/ Giving pocket money in the street</c:v>
                </c:pt>
              </c:strCache>
            </c:strRef>
          </c:cat>
          <c:val>
            <c:numRef>
              <c:f>'EN 05-08'!$O$218:$O$224</c:f>
              <c:numCache>
                <c:formatCode>General</c:formatCode>
                <c:ptCount val="7"/>
                <c:pt idx="0">
                  <c:v>2</c:v>
                </c:pt>
                <c:pt idx="1">
                  <c:v>3</c:v>
                </c:pt>
                <c:pt idx="2">
                  <c:v>3</c:v>
                </c:pt>
                <c:pt idx="3">
                  <c:v>5</c:v>
                </c:pt>
                <c:pt idx="4">
                  <c:v>9</c:v>
                </c:pt>
                <c:pt idx="5">
                  <c:v>31</c:v>
                </c:pt>
                <c:pt idx="6">
                  <c:v>47</c:v>
                </c:pt>
              </c:numCache>
            </c:numRef>
          </c:val>
        </c:ser>
        <c:dLbls>
          <c:showVal val="1"/>
        </c:dLbls>
        <c:axId val="72492928"/>
        <c:axId val="72494464"/>
      </c:barChart>
      <c:catAx>
        <c:axId val="72492928"/>
        <c:scaling>
          <c:orientation val="minMax"/>
        </c:scaling>
        <c:axPos val="l"/>
        <c:tickLblPos val="nextTo"/>
        <c:txPr>
          <a:bodyPr/>
          <a:lstStyle/>
          <a:p>
            <a:pPr>
              <a:defRPr sz="1400"/>
            </a:pPr>
            <a:endParaRPr lang="es-MX"/>
          </a:p>
        </c:txPr>
        <c:crossAx val="72494464"/>
        <c:crosses val="autoZero"/>
        <c:auto val="1"/>
        <c:lblAlgn val="ctr"/>
        <c:lblOffset val="100"/>
      </c:catAx>
      <c:valAx>
        <c:axId val="72494464"/>
        <c:scaling>
          <c:orientation val="minMax"/>
          <c:max val="100"/>
        </c:scaling>
        <c:axPos val="b"/>
        <c:title>
          <c:tx>
            <c:rich>
              <a:bodyPr/>
              <a:lstStyle/>
              <a:p>
                <a:pPr>
                  <a:defRPr sz="1200"/>
                </a:pPr>
                <a:r>
                  <a:rPr lang="en-US" sz="1200"/>
                  <a:t>Percentage of respondents</a:t>
                </a:r>
              </a:p>
            </c:rich>
          </c:tx>
        </c:title>
        <c:numFmt formatCode="General" sourceLinked="1"/>
        <c:tickLblPos val="nextTo"/>
        <c:crossAx val="72492928"/>
        <c:crosses val="autoZero"/>
        <c:crossBetween val="between"/>
      </c:valAx>
    </c:plotArea>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s-MX"/>
  <c:style val="6"/>
  <c:clrMapOvr bg1="lt1" tx1="dk1" bg2="lt2" tx2="dk2" accent1="accent1" accent2="accent2" accent3="accent3" accent4="accent4" accent5="accent5" accent6="accent6" hlink="hlink" folHlink="folHlink"/>
  <c:chart>
    <c:title>
      <c:tx>
        <c:rich>
          <a:bodyPr/>
          <a:lstStyle/>
          <a:p>
            <a:pPr>
              <a:defRPr/>
            </a:pPr>
            <a:r>
              <a:rPr lang="en-US"/>
              <a:t>In the las 12 months, have you made a donation to any of the following organizations?</a:t>
            </a:r>
          </a:p>
        </c:rich>
      </c:tx>
    </c:title>
    <c:plotArea>
      <c:layout/>
      <c:barChart>
        <c:barDir val="bar"/>
        <c:grouping val="stacked"/>
        <c:ser>
          <c:idx val="0"/>
          <c:order val="0"/>
          <c:tx>
            <c:v>Money</c:v>
          </c:tx>
          <c:dLbls>
            <c:txPr>
              <a:bodyPr/>
              <a:lstStyle/>
              <a:p>
                <a:pPr>
                  <a:defRPr sz="1300">
                    <a:solidFill>
                      <a:srgbClr val="FFFFFF"/>
                    </a:solidFill>
                  </a:defRPr>
                </a:pPr>
                <a:endParaRPr lang="es-MX"/>
              </a:p>
            </c:txPr>
            <c:showVal val="1"/>
          </c:dLbls>
          <c:cat>
            <c:strRef>
              <c:f>'EN 05-08'!$Q$251:$Q$255</c:f>
              <c:strCache>
                <c:ptCount val="5"/>
                <c:pt idx="0">
                  <c:v>Alms during Church</c:v>
                </c:pt>
                <c:pt idx="1">
                  <c:v>Church (missions, campaigns, etc)</c:v>
                </c:pt>
                <c:pt idx="2">
                  <c:v>Health-related organizations</c:v>
                </c:pt>
                <c:pt idx="3">
                  <c:v>Educational/School-based</c:v>
                </c:pt>
                <c:pt idx="4">
                  <c:v>Natural disaster relief groups</c:v>
                </c:pt>
              </c:strCache>
            </c:strRef>
          </c:cat>
          <c:val>
            <c:numRef>
              <c:f>'EN 05-08'!$R$251:$R$255</c:f>
              <c:numCache>
                <c:formatCode>General</c:formatCode>
                <c:ptCount val="5"/>
                <c:pt idx="0">
                  <c:v>47</c:v>
                </c:pt>
                <c:pt idx="1">
                  <c:v>17</c:v>
                </c:pt>
                <c:pt idx="2">
                  <c:v>13</c:v>
                </c:pt>
                <c:pt idx="3" formatCode="0">
                  <c:v>12.967914438502671</c:v>
                </c:pt>
                <c:pt idx="4">
                  <c:v>4</c:v>
                </c:pt>
              </c:numCache>
            </c:numRef>
          </c:val>
        </c:ser>
        <c:ser>
          <c:idx val="1"/>
          <c:order val="1"/>
          <c:tx>
            <c:v>In Kind</c:v>
          </c:tx>
          <c:dLbls>
            <c:txPr>
              <a:bodyPr/>
              <a:lstStyle/>
              <a:p>
                <a:pPr>
                  <a:defRPr sz="1300"/>
                </a:pPr>
                <a:endParaRPr lang="es-MX"/>
              </a:p>
            </c:txPr>
            <c:showVal val="1"/>
          </c:dLbls>
          <c:cat>
            <c:strRef>
              <c:f>'EN 05-08'!$Q$251:$Q$255</c:f>
              <c:strCache>
                <c:ptCount val="5"/>
                <c:pt idx="0">
                  <c:v>Alms during Church</c:v>
                </c:pt>
                <c:pt idx="1">
                  <c:v>Church (missions, campaigns, etc)</c:v>
                </c:pt>
                <c:pt idx="2">
                  <c:v>Health-related organizations</c:v>
                </c:pt>
                <c:pt idx="3">
                  <c:v>Educational/School-based</c:v>
                </c:pt>
                <c:pt idx="4">
                  <c:v>Natural disaster relief groups</c:v>
                </c:pt>
              </c:strCache>
            </c:strRef>
          </c:cat>
          <c:val>
            <c:numRef>
              <c:f>'EN 05-08'!$S$251:$S$255</c:f>
              <c:numCache>
                <c:formatCode>General</c:formatCode>
                <c:ptCount val="5"/>
                <c:pt idx="0">
                  <c:v>5</c:v>
                </c:pt>
                <c:pt idx="1">
                  <c:v>9</c:v>
                </c:pt>
                <c:pt idx="2">
                  <c:v>4</c:v>
                </c:pt>
                <c:pt idx="3" formatCode="0">
                  <c:v>6.8181818181818015</c:v>
                </c:pt>
                <c:pt idx="4">
                  <c:v>16</c:v>
                </c:pt>
              </c:numCache>
            </c:numRef>
          </c:val>
        </c:ser>
        <c:dLbls>
          <c:showVal val="1"/>
        </c:dLbls>
        <c:overlap val="100"/>
        <c:axId val="72538752"/>
        <c:axId val="72548736"/>
      </c:barChart>
      <c:catAx>
        <c:axId val="72538752"/>
        <c:scaling>
          <c:orientation val="minMax"/>
        </c:scaling>
        <c:axPos val="l"/>
        <c:tickLblPos val="nextTo"/>
        <c:txPr>
          <a:bodyPr/>
          <a:lstStyle/>
          <a:p>
            <a:pPr>
              <a:defRPr sz="1400"/>
            </a:pPr>
            <a:endParaRPr lang="es-MX"/>
          </a:p>
        </c:txPr>
        <c:crossAx val="72548736"/>
        <c:crosses val="autoZero"/>
        <c:auto val="1"/>
        <c:lblAlgn val="ctr"/>
        <c:lblOffset val="100"/>
      </c:catAx>
      <c:valAx>
        <c:axId val="72548736"/>
        <c:scaling>
          <c:orientation val="minMax"/>
          <c:max val="60"/>
        </c:scaling>
        <c:axPos val="b"/>
        <c:title>
          <c:tx>
            <c:rich>
              <a:bodyPr/>
              <a:lstStyle/>
              <a:p>
                <a:pPr>
                  <a:defRPr sz="1300"/>
                </a:pPr>
                <a:r>
                  <a:rPr lang="en-US" sz="1300"/>
                  <a:t>Percentage of respondents that answered "yes"</a:t>
                </a:r>
              </a:p>
            </c:rich>
          </c:tx>
        </c:title>
        <c:numFmt formatCode="General" sourceLinked="1"/>
        <c:tickLblPos val="nextTo"/>
        <c:crossAx val="72538752"/>
        <c:crosses val="autoZero"/>
        <c:crossBetween val="between"/>
      </c:valAx>
    </c:plotArea>
    <c:legend>
      <c:legendPos val="b"/>
      <c:layout>
        <c:manualLayout>
          <c:xMode val="edge"/>
          <c:yMode val="edge"/>
          <c:x val="3.6483674540682402E-2"/>
          <c:y val="0.85979658792650904"/>
          <c:w val="0.19903254593175898"/>
          <c:h val="0.12469953610449901"/>
        </c:manualLayout>
      </c:layout>
      <c:txPr>
        <a:bodyPr/>
        <a:lstStyle/>
        <a:p>
          <a:pPr>
            <a:defRPr sz="1600"/>
          </a:pPr>
          <a:endParaRPr lang="es-MX"/>
        </a:p>
      </c:txPr>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s-MX"/>
  <c:style val="5"/>
  <c:clrMapOvr bg1="lt1" tx1="dk1" bg2="lt2" tx2="dk2" accent1="accent1" accent2="accent2" accent3="accent3" accent4="accent4" accent5="accent5" accent6="accent6" hlink="hlink" folHlink="folHlink"/>
  <c:chart>
    <c:title>
      <c:tx>
        <c:rich>
          <a:bodyPr/>
          <a:lstStyle/>
          <a:p>
            <a:pPr>
              <a:defRPr/>
            </a:pPr>
            <a:r>
              <a:rPr lang="en-US"/>
              <a:t>Thinking of your altest donations, approximately how much did you give to each of the following?</a:t>
            </a:r>
          </a:p>
        </c:rich>
      </c:tx>
    </c:title>
    <c:plotArea>
      <c:layout/>
      <c:barChart>
        <c:barDir val="bar"/>
        <c:grouping val="percentStacked"/>
        <c:ser>
          <c:idx val="0"/>
          <c:order val="0"/>
          <c:tx>
            <c:v>Up to $50 pesos</c:v>
          </c:tx>
          <c:spPr>
            <a:solidFill>
              <a:schemeClr val="accent1">
                <a:lumMod val="75000"/>
              </a:schemeClr>
            </a:solidFill>
          </c:spPr>
          <c:dLbls>
            <c:txPr>
              <a:bodyPr/>
              <a:lstStyle/>
              <a:p>
                <a:pPr>
                  <a:defRPr sz="1300">
                    <a:solidFill>
                      <a:srgbClr val="FFFFFF"/>
                    </a:solidFill>
                  </a:defRPr>
                </a:pPr>
                <a:endParaRPr lang="es-MX"/>
              </a:p>
            </c:txPr>
            <c:showVal val="1"/>
          </c:dLbls>
          <c:cat>
            <c:strRef>
              <c:f>'EN 05-08'!$P$290:$P$301</c:f>
              <c:strCache>
                <c:ptCount val="12"/>
                <c:pt idx="0">
                  <c:v>Alms during Church</c:v>
                </c:pt>
                <c:pt idx="1">
                  <c:v>Health-related organizations</c:v>
                </c:pt>
                <c:pt idx="2">
                  <c:v>Organizations dedicated to helping the elderly, people of low-income, etc.</c:v>
                </c:pt>
                <c:pt idx="3">
                  <c:v>Neighbourhood groups</c:v>
                </c:pt>
                <c:pt idx="4">
                  <c:v>Other religious organizations</c:v>
                </c:pt>
                <c:pt idx="5">
                  <c:v>Church (missions, campaigns, etc)</c:v>
                </c:pt>
                <c:pt idx="6">
                  <c:v>Youth groups  or Clubs/Sports-based</c:v>
                </c:pt>
                <c:pt idx="7">
                  <c:v>Ecological/Animal protection</c:v>
                </c:pt>
                <c:pt idx="8">
                  <c:v>Cultural or artistic associations</c:v>
                </c:pt>
                <c:pt idx="9">
                  <c:v>Humanitarian organizations</c:v>
                </c:pt>
                <c:pt idx="10">
                  <c:v>Educational/School-based</c:v>
                </c:pt>
                <c:pt idx="11">
                  <c:v>Natural disaster relief groups</c:v>
                </c:pt>
              </c:strCache>
            </c:strRef>
          </c:cat>
          <c:val>
            <c:numRef>
              <c:f>'EN 05-08'!$Q$290:$Q$301</c:f>
              <c:numCache>
                <c:formatCode>General</c:formatCode>
                <c:ptCount val="12"/>
                <c:pt idx="0">
                  <c:v>90</c:v>
                </c:pt>
                <c:pt idx="1">
                  <c:v>71</c:v>
                </c:pt>
                <c:pt idx="2">
                  <c:v>70</c:v>
                </c:pt>
                <c:pt idx="3">
                  <c:v>63</c:v>
                </c:pt>
                <c:pt idx="4">
                  <c:v>62</c:v>
                </c:pt>
                <c:pt idx="5">
                  <c:v>60</c:v>
                </c:pt>
                <c:pt idx="6">
                  <c:v>57</c:v>
                </c:pt>
                <c:pt idx="7">
                  <c:v>57</c:v>
                </c:pt>
                <c:pt idx="8">
                  <c:v>55</c:v>
                </c:pt>
                <c:pt idx="9">
                  <c:v>54</c:v>
                </c:pt>
                <c:pt idx="10" formatCode="0">
                  <c:v>53</c:v>
                </c:pt>
                <c:pt idx="11">
                  <c:v>40</c:v>
                </c:pt>
              </c:numCache>
            </c:numRef>
          </c:val>
        </c:ser>
        <c:ser>
          <c:idx val="1"/>
          <c:order val="1"/>
          <c:tx>
            <c:v>More than $50 pesos</c:v>
          </c:tx>
          <c:spPr>
            <a:solidFill>
              <a:schemeClr val="accent1">
                <a:lumMod val="60000"/>
                <a:lumOff val="40000"/>
              </a:schemeClr>
            </a:solidFill>
          </c:spPr>
          <c:dLbls>
            <c:txPr>
              <a:bodyPr/>
              <a:lstStyle/>
              <a:p>
                <a:pPr>
                  <a:defRPr sz="1300"/>
                </a:pPr>
                <a:endParaRPr lang="es-MX"/>
              </a:p>
            </c:txPr>
            <c:showVal val="1"/>
          </c:dLbls>
          <c:cat>
            <c:strRef>
              <c:f>'EN 05-08'!$P$290:$P$301</c:f>
              <c:strCache>
                <c:ptCount val="12"/>
                <c:pt idx="0">
                  <c:v>Alms during Church</c:v>
                </c:pt>
                <c:pt idx="1">
                  <c:v>Health-related organizations</c:v>
                </c:pt>
                <c:pt idx="2">
                  <c:v>Organizations dedicated to helping the elderly, people of low-income, etc.</c:v>
                </c:pt>
                <c:pt idx="3">
                  <c:v>Neighbourhood groups</c:v>
                </c:pt>
                <c:pt idx="4">
                  <c:v>Other religious organizations</c:v>
                </c:pt>
                <c:pt idx="5">
                  <c:v>Church (missions, campaigns, etc)</c:v>
                </c:pt>
                <c:pt idx="6">
                  <c:v>Youth groups  or Clubs/Sports-based</c:v>
                </c:pt>
                <c:pt idx="7">
                  <c:v>Ecological/Animal protection</c:v>
                </c:pt>
                <c:pt idx="8">
                  <c:v>Cultural or artistic associations</c:v>
                </c:pt>
                <c:pt idx="9">
                  <c:v>Humanitarian organizations</c:v>
                </c:pt>
                <c:pt idx="10">
                  <c:v>Educational/School-based</c:v>
                </c:pt>
                <c:pt idx="11">
                  <c:v>Natural disaster relief groups</c:v>
                </c:pt>
              </c:strCache>
            </c:strRef>
          </c:cat>
          <c:val>
            <c:numRef>
              <c:f>'EN 05-08'!$R$290:$R$301</c:f>
              <c:numCache>
                <c:formatCode>0</c:formatCode>
                <c:ptCount val="12"/>
                <c:pt idx="0">
                  <c:v>10</c:v>
                </c:pt>
                <c:pt idx="1">
                  <c:v>29</c:v>
                </c:pt>
                <c:pt idx="2">
                  <c:v>30</c:v>
                </c:pt>
                <c:pt idx="3">
                  <c:v>37</c:v>
                </c:pt>
                <c:pt idx="4">
                  <c:v>38</c:v>
                </c:pt>
                <c:pt idx="5">
                  <c:v>40</c:v>
                </c:pt>
                <c:pt idx="6">
                  <c:v>43</c:v>
                </c:pt>
                <c:pt idx="7">
                  <c:v>43</c:v>
                </c:pt>
                <c:pt idx="8">
                  <c:v>45</c:v>
                </c:pt>
                <c:pt idx="9">
                  <c:v>46</c:v>
                </c:pt>
                <c:pt idx="10">
                  <c:v>47</c:v>
                </c:pt>
                <c:pt idx="11">
                  <c:v>60</c:v>
                </c:pt>
              </c:numCache>
            </c:numRef>
          </c:val>
        </c:ser>
        <c:dLbls>
          <c:showVal val="1"/>
        </c:dLbls>
        <c:overlap val="100"/>
        <c:axId val="43104896"/>
        <c:axId val="72561024"/>
      </c:barChart>
      <c:catAx>
        <c:axId val="43104896"/>
        <c:scaling>
          <c:orientation val="minMax"/>
        </c:scaling>
        <c:axPos val="l"/>
        <c:tickLblPos val="nextTo"/>
        <c:txPr>
          <a:bodyPr/>
          <a:lstStyle/>
          <a:p>
            <a:pPr>
              <a:defRPr sz="1300"/>
            </a:pPr>
            <a:endParaRPr lang="es-MX"/>
          </a:p>
        </c:txPr>
        <c:crossAx val="72561024"/>
        <c:crosses val="autoZero"/>
        <c:auto val="1"/>
        <c:lblAlgn val="ctr"/>
        <c:lblOffset val="100"/>
      </c:catAx>
      <c:valAx>
        <c:axId val="72561024"/>
        <c:scaling>
          <c:orientation val="minMax"/>
        </c:scaling>
        <c:axPos val="b"/>
        <c:title>
          <c:tx>
            <c:rich>
              <a:bodyPr/>
              <a:lstStyle/>
              <a:p>
                <a:pPr>
                  <a:defRPr sz="1300"/>
                </a:pPr>
                <a:r>
                  <a:rPr lang="en-US" sz="1300"/>
                  <a:t>Percentage of respondents</a:t>
                </a:r>
              </a:p>
            </c:rich>
          </c:tx>
        </c:title>
        <c:numFmt formatCode="0%" sourceLinked="1"/>
        <c:tickLblPos val="nextTo"/>
        <c:crossAx val="43104896"/>
        <c:crosses val="autoZero"/>
        <c:crossBetween val="between"/>
      </c:valAx>
    </c:plotArea>
    <c:legend>
      <c:legendPos val="b"/>
      <c:layout>
        <c:manualLayout>
          <c:xMode val="edge"/>
          <c:yMode val="edge"/>
          <c:x val="2.1736612820304705E-2"/>
          <c:y val="0.93375190572704592"/>
          <c:w val="0.35791744459777602"/>
          <c:h val="4.1191146664753514E-2"/>
        </c:manualLayout>
      </c:layout>
      <c:txPr>
        <a:bodyPr/>
        <a:lstStyle/>
        <a:p>
          <a:pPr>
            <a:defRPr sz="1400"/>
          </a:pPr>
          <a:endParaRPr lang="es-MX"/>
        </a:p>
      </c:txPr>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title>
      <c:tx>
        <c:rich>
          <a:bodyPr/>
          <a:lstStyle/>
          <a:p>
            <a:pPr>
              <a:defRPr/>
            </a:pPr>
            <a:r>
              <a:rPr lang="en-US"/>
              <a:t>In the past 12 months, have you been asked for any type of donation in cash or in kind?</a:t>
            </a:r>
          </a:p>
        </c:rich>
      </c:tx>
    </c:title>
    <c:plotArea>
      <c:layout/>
      <c:barChart>
        <c:barDir val="col"/>
        <c:grouping val="clustered"/>
        <c:ser>
          <c:idx val="0"/>
          <c:order val="0"/>
          <c:spPr>
            <a:solidFill>
              <a:srgbClr val="BA0202"/>
            </a:solidFill>
          </c:spPr>
          <c:dLbls>
            <c:txPr>
              <a:bodyPr/>
              <a:lstStyle/>
              <a:p>
                <a:pPr>
                  <a:defRPr sz="1400"/>
                </a:pPr>
                <a:endParaRPr lang="es-MX"/>
              </a:p>
            </c:txPr>
            <c:showVal val="1"/>
          </c:dLbls>
          <c:cat>
            <c:strRef>
              <c:f>'EN 05-08'!$J$385:$J$387</c:f>
              <c:strCache>
                <c:ptCount val="3"/>
                <c:pt idx="0">
                  <c:v>No</c:v>
                </c:pt>
                <c:pt idx="1">
                  <c:v>Yes</c:v>
                </c:pt>
                <c:pt idx="2">
                  <c:v>Does not know/Did not answer</c:v>
                </c:pt>
              </c:strCache>
            </c:strRef>
          </c:cat>
          <c:val>
            <c:numRef>
              <c:f>'EN 05-08'!$K$385:$K$387</c:f>
              <c:numCache>
                <c:formatCode>General</c:formatCode>
                <c:ptCount val="3"/>
                <c:pt idx="0">
                  <c:v>70</c:v>
                </c:pt>
                <c:pt idx="1">
                  <c:v>28</c:v>
                </c:pt>
                <c:pt idx="2">
                  <c:v>2</c:v>
                </c:pt>
              </c:numCache>
            </c:numRef>
          </c:val>
        </c:ser>
        <c:dLbls>
          <c:showVal val="1"/>
        </c:dLbls>
        <c:axId val="72607232"/>
        <c:axId val="72608768"/>
      </c:barChart>
      <c:catAx>
        <c:axId val="72607232"/>
        <c:scaling>
          <c:orientation val="minMax"/>
        </c:scaling>
        <c:axPos val="b"/>
        <c:tickLblPos val="nextTo"/>
        <c:txPr>
          <a:bodyPr/>
          <a:lstStyle/>
          <a:p>
            <a:pPr>
              <a:defRPr sz="1400"/>
            </a:pPr>
            <a:endParaRPr lang="es-MX"/>
          </a:p>
        </c:txPr>
        <c:crossAx val="72608768"/>
        <c:crosses val="autoZero"/>
        <c:auto val="1"/>
        <c:lblAlgn val="ctr"/>
        <c:lblOffset val="100"/>
      </c:catAx>
      <c:valAx>
        <c:axId val="72608768"/>
        <c:scaling>
          <c:orientation val="minMax"/>
          <c:max val="100"/>
        </c:scaling>
        <c:axPos val="l"/>
        <c:title>
          <c:tx>
            <c:rich>
              <a:bodyPr/>
              <a:lstStyle/>
              <a:p>
                <a:pPr>
                  <a:defRPr sz="1300"/>
                </a:pPr>
                <a:r>
                  <a:rPr lang="en-US" sz="1300"/>
                  <a:t>Number of respondents</a:t>
                </a:r>
              </a:p>
            </c:rich>
          </c:tx>
        </c:title>
        <c:numFmt formatCode="General" sourceLinked="1"/>
        <c:tickLblPos val="nextTo"/>
        <c:crossAx val="72607232"/>
        <c:crosses val="autoZero"/>
        <c:crossBetween val="between"/>
      </c:valAx>
    </c:plotArea>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s-MX"/>
  <c:style val="18"/>
  <c:clrMapOvr bg1="lt1" tx1="dk1" bg2="lt2" tx2="dk2" accent1="accent1" accent2="accent2" accent3="accent3" accent4="accent4" accent5="accent5" accent6="accent6" hlink="hlink" folHlink="folHlink"/>
  <c:chart>
    <c:title>
      <c:tx>
        <c:rich>
          <a:bodyPr/>
          <a:lstStyle/>
          <a:p>
            <a:pPr>
              <a:defRPr/>
            </a:pPr>
            <a:r>
              <a:rPr lang="en-US"/>
              <a:t>What do you think are the main reasons why people do not donate?</a:t>
            </a:r>
          </a:p>
        </c:rich>
      </c:tx>
    </c:title>
    <c:plotArea>
      <c:layout/>
      <c:barChart>
        <c:barDir val="bar"/>
        <c:grouping val="clustered"/>
        <c:ser>
          <c:idx val="0"/>
          <c:order val="0"/>
          <c:spPr>
            <a:solidFill>
              <a:schemeClr val="accent3"/>
            </a:solidFill>
          </c:spPr>
          <c:dLbls>
            <c:txPr>
              <a:bodyPr/>
              <a:lstStyle/>
              <a:p>
                <a:pPr>
                  <a:defRPr sz="1400"/>
                </a:pPr>
                <a:endParaRPr lang="es-MX"/>
              </a:p>
            </c:txPr>
            <c:showVal val="1"/>
          </c:dLbls>
          <c:cat>
            <c:strRef>
              <c:f>'EN 05-08'!$L$372:$L$379</c:f>
              <c:strCache>
                <c:ptCount val="8"/>
                <c:pt idx="0">
                  <c:v>Would rather do volunteer work</c:v>
                </c:pt>
                <c:pt idx="1">
                  <c:v>Government should be in charge of social issues</c:v>
                </c:pt>
                <c:pt idx="2">
                  <c:v>No one has asked</c:v>
                </c:pt>
                <c:pt idx="3">
                  <c:v>Not in them to give money</c:v>
                </c:pt>
                <c:pt idx="4">
                  <c:v>People are selfish</c:v>
                </c:pt>
                <c:pt idx="5">
                  <c:v>Difficult with the current financial crisis</c:v>
                </c:pt>
                <c:pt idx="6">
                  <c:v>Distrustful of institutions that ask for donations</c:v>
                </c:pt>
                <c:pt idx="7">
                  <c:v>Distrustful of institutions that ask for donations</c:v>
                </c:pt>
              </c:strCache>
            </c:strRef>
          </c:cat>
          <c:val>
            <c:numRef>
              <c:f>'EN 05-08'!$M$372:$M$379</c:f>
              <c:numCache>
                <c:formatCode>0</c:formatCode>
                <c:ptCount val="8"/>
                <c:pt idx="0">
                  <c:v>4</c:v>
                </c:pt>
                <c:pt idx="1">
                  <c:v>5.4448930493317302</c:v>
                </c:pt>
                <c:pt idx="2">
                  <c:v>9.2281227458320281</c:v>
                </c:pt>
                <c:pt idx="3">
                  <c:v>10.302124214393372</c:v>
                </c:pt>
                <c:pt idx="4">
                  <c:v>11.085595159818512</c:v>
                </c:pt>
                <c:pt idx="5">
                  <c:v>11.706896294021902</c:v>
                </c:pt>
                <c:pt idx="6">
                  <c:v>12.94629281317658</c:v>
                </c:pt>
                <c:pt idx="7">
                  <c:v>15.77172771802026</c:v>
                </c:pt>
              </c:numCache>
            </c:numRef>
          </c:val>
        </c:ser>
        <c:dLbls>
          <c:showVal val="1"/>
        </c:dLbls>
        <c:axId val="72658944"/>
        <c:axId val="72660480"/>
      </c:barChart>
      <c:catAx>
        <c:axId val="72658944"/>
        <c:scaling>
          <c:orientation val="minMax"/>
        </c:scaling>
        <c:axPos val="l"/>
        <c:tickLblPos val="nextTo"/>
        <c:txPr>
          <a:bodyPr/>
          <a:lstStyle/>
          <a:p>
            <a:pPr>
              <a:defRPr sz="1400"/>
            </a:pPr>
            <a:endParaRPr lang="es-MX"/>
          </a:p>
        </c:txPr>
        <c:crossAx val="72660480"/>
        <c:crosses val="autoZero"/>
        <c:auto val="1"/>
        <c:lblAlgn val="ctr"/>
        <c:lblOffset val="100"/>
      </c:catAx>
      <c:valAx>
        <c:axId val="72660480"/>
        <c:scaling>
          <c:orientation val="minMax"/>
          <c:max val="80"/>
        </c:scaling>
        <c:axPos val="b"/>
        <c:title>
          <c:tx>
            <c:rich>
              <a:bodyPr/>
              <a:lstStyle/>
              <a:p>
                <a:pPr>
                  <a:defRPr sz="1200"/>
                </a:pPr>
                <a:r>
                  <a:rPr lang="en-US" sz="1200"/>
                  <a:t>Percentage of respondents (each up to 3 reasons)</a:t>
                </a:r>
              </a:p>
            </c:rich>
          </c:tx>
        </c:title>
        <c:numFmt formatCode="0" sourceLinked="1"/>
        <c:tickLblPos val="nextTo"/>
        <c:crossAx val="72658944"/>
        <c:crosses val="autoZero"/>
        <c:crossBetween val="between"/>
      </c:valAx>
    </c:plotArea>
    <c:plotVisOnly val="1"/>
    <c:dispBlanksAs val="gap"/>
  </c:chart>
  <c:externalData r:id="rId2"/>
</c:chartSpace>
</file>

<file path=ppt/drawings/drawing1.xml><?xml version="1.0" encoding="utf-8"?>
<c:userShapes xmlns:c="http://schemas.openxmlformats.org/drawingml/2006/chart">
  <cdr:relSizeAnchor xmlns:cdr="http://schemas.openxmlformats.org/drawingml/2006/chartDrawing">
    <cdr:from>
      <cdr:x>0.556</cdr:x>
      <cdr:y>0.33721</cdr:y>
    </cdr:from>
    <cdr:to>
      <cdr:x>0.572</cdr:x>
      <cdr:y>0.37209</cdr:y>
    </cdr:to>
    <cdr:sp macro="" textlink="">
      <cdr:nvSpPr>
        <cdr:cNvPr id="2" name="TextBox 1"/>
        <cdr:cNvSpPr txBox="1"/>
      </cdr:nvSpPr>
      <cdr:spPr>
        <a:xfrm xmlns:a="http://schemas.openxmlformats.org/drawingml/2006/main">
          <a:off x="5295900" y="2209800"/>
          <a:ext cx="1524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400" dirty="0" smtClean="0"/>
            <a:t>6</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l" defTabSz="917575">
              <a:defRPr sz="1200">
                <a:latin typeface="Times New Roman" charset="0"/>
                <a:ea typeface="ＭＳ Ｐゴシック" charset="0"/>
                <a:cs typeface="ＭＳ Ｐゴシック" charset="0"/>
              </a:defRPr>
            </a:lvl1pPr>
          </a:lstStyle>
          <a:p>
            <a:pPr>
              <a:defRPr/>
            </a:pPr>
            <a:endParaRPr lang="es-MX"/>
          </a:p>
        </p:txBody>
      </p:sp>
      <p:sp>
        <p:nvSpPr>
          <p:cNvPr id="32771"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r" defTabSz="917575">
              <a:defRPr sz="1200">
                <a:latin typeface="Times New Roman" charset="0"/>
                <a:ea typeface="ＭＳ Ｐゴシック" charset="0"/>
                <a:cs typeface="ＭＳ Ｐゴシック" charset="0"/>
              </a:defRPr>
            </a:lvl1pPr>
          </a:lstStyle>
          <a:p>
            <a:pPr>
              <a:defRPr/>
            </a:pPr>
            <a:endParaRPr lang="es-MX"/>
          </a:p>
        </p:txBody>
      </p:sp>
      <p:sp>
        <p:nvSpPr>
          <p:cNvPr id="32772" name="Rectangle 4"/>
          <p:cNvSpPr>
            <a:spLocks noGrp="1" noChangeArrowheads="1"/>
          </p:cNvSpPr>
          <p:nvPr>
            <p:ph type="ftr" sz="quarter" idx="2"/>
          </p:nvPr>
        </p:nvSpPr>
        <p:spPr bwMode="auto">
          <a:xfrm>
            <a:off x="0" y="8740775"/>
            <a:ext cx="2971800" cy="458788"/>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l" defTabSz="917575">
              <a:defRPr sz="1200">
                <a:latin typeface="Times New Roman" charset="0"/>
                <a:ea typeface="ＭＳ Ｐゴシック" charset="0"/>
                <a:cs typeface="ＭＳ Ｐゴシック" charset="0"/>
              </a:defRPr>
            </a:lvl1pPr>
          </a:lstStyle>
          <a:p>
            <a:pPr>
              <a:defRPr/>
            </a:pPr>
            <a:endParaRPr lang="es-MX"/>
          </a:p>
        </p:txBody>
      </p:sp>
      <p:sp>
        <p:nvSpPr>
          <p:cNvPr id="32773" name="Rectangle 5"/>
          <p:cNvSpPr>
            <a:spLocks noGrp="1" noChangeArrowheads="1"/>
          </p:cNvSpPr>
          <p:nvPr>
            <p:ph type="sldNum" sz="quarter" idx="3"/>
          </p:nvPr>
        </p:nvSpPr>
        <p:spPr bwMode="auto">
          <a:xfrm>
            <a:off x="3886200" y="8740775"/>
            <a:ext cx="2971800" cy="458788"/>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r" defTabSz="917575">
              <a:defRPr sz="1200"/>
            </a:lvl1pPr>
          </a:lstStyle>
          <a:p>
            <a:fld id="{A067D472-5021-4A3F-A1F8-409BBF4DBE85}" type="slidenum">
              <a:rPr lang="es-MX"/>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l" defTabSz="917575">
              <a:defRPr sz="1200">
                <a:latin typeface="Times New Roman" charset="0"/>
                <a:ea typeface="ＭＳ Ｐゴシック" charset="0"/>
                <a:cs typeface="ＭＳ Ｐゴシック" charset="0"/>
              </a:defRPr>
            </a:lvl1pPr>
          </a:lstStyle>
          <a:p>
            <a:pPr>
              <a:defRPr/>
            </a:pPr>
            <a:endParaRPr lang="es-MX"/>
          </a:p>
        </p:txBody>
      </p:sp>
      <p:sp>
        <p:nvSpPr>
          <p:cNvPr id="614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lvl1pPr algn="r" defTabSz="917575">
              <a:defRPr sz="1200">
                <a:latin typeface="Times New Roman" charset="0"/>
                <a:ea typeface="ＭＳ Ｐゴシック" charset="0"/>
                <a:cs typeface="ＭＳ Ｐゴシック" charset="0"/>
              </a:defRPr>
            </a:lvl1pPr>
          </a:lstStyle>
          <a:p>
            <a:pPr>
              <a:defRPr/>
            </a:pPr>
            <a:endParaRPr lang="es-MX"/>
          </a:p>
        </p:txBody>
      </p:sp>
      <p:sp>
        <p:nvSpPr>
          <p:cNvPr id="14340" name="Rectangle 4"/>
          <p:cNvSpPr>
            <a:spLocks noChangeArrowheads="1" noTextEdit="1"/>
          </p:cNvSpPr>
          <p:nvPr>
            <p:ph type="sldImg" idx="2"/>
          </p:nvPr>
        </p:nvSpPr>
        <p:spPr bwMode="auto">
          <a:xfrm>
            <a:off x="1033463" y="690563"/>
            <a:ext cx="4791075" cy="34496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746" tIns="45873" rIns="91746" bIns="45873"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0" name="Rectangle 6"/>
          <p:cNvSpPr>
            <a:spLocks noGrp="1" noChangeArrowheads="1"/>
          </p:cNvSpPr>
          <p:nvPr>
            <p:ph type="ftr" sz="quarter" idx="4"/>
          </p:nvPr>
        </p:nvSpPr>
        <p:spPr bwMode="auto">
          <a:xfrm>
            <a:off x="0" y="8740775"/>
            <a:ext cx="2971800" cy="458788"/>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l" defTabSz="917575">
              <a:defRPr sz="1200">
                <a:latin typeface="Times New Roman" charset="0"/>
                <a:ea typeface="ＭＳ Ｐゴシック" charset="0"/>
                <a:cs typeface="ＭＳ Ｐゴシック" charset="0"/>
              </a:defRPr>
            </a:lvl1pPr>
          </a:lstStyle>
          <a:p>
            <a:pPr>
              <a:defRPr/>
            </a:pPr>
            <a:endParaRPr lang="es-MX"/>
          </a:p>
        </p:txBody>
      </p:sp>
      <p:sp>
        <p:nvSpPr>
          <p:cNvPr id="6151" name="Rectangle 7"/>
          <p:cNvSpPr>
            <a:spLocks noGrp="1" noChangeArrowheads="1"/>
          </p:cNvSpPr>
          <p:nvPr>
            <p:ph type="sldNum" sz="quarter" idx="5"/>
          </p:nvPr>
        </p:nvSpPr>
        <p:spPr bwMode="auto">
          <a:xfrm>
            <a:off x="3886200" y="8740775"/>
            <a:ext cx="2971800" cy="458788"/>
          </a:xfrm>
          <a:prstGeom prst="rect">
            <a:avLst/>
          </a:prstGeom>
          <a:noFill/>
          <a:ln w="9525">
            <a:noFill/>
            <a:miter lim="800000"/>
            <a:headEnd/>
            <a:tailEnd/>
          </a:ln>
          <a:effectLst/>
        </p:spPr>
        <p:txBody>
          <a:bodyPr vert="horz" wrap="square" lIns="91746" tIns="45873" rIns="91746" bIns="45873" numCol="1" anchor="b" anchorCtr="0" compatLnSpc="1">
            <a:prstTxWarp prst="textNoShape">
              <a:avLst/>
            </a:prstTxWarp>
          </a:bodyPr>
          <a:lstStyle>
            <a:lvl1pPr algn="r" defTabSz="917575">
              <a:defRPr sz="1200"/>
            </a:lvl1pPr>
          </a:lstStyle>
          <a:p>
            <a:fld id="{C12EC3BE-29D6-44D1-A26F-B938FACAD5D4}" type="slidenum">
              <a:rPr lang="es-MX"/>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48F51B4-89AD-4F22-A980-30C738FE7595}" type="slidenum">
              <a:rPr lang="es-MX"/>
              <a:pPr/>
              <a:t>1</a:t>
            </a:fld>
            <a:endParaRPr lang="es-MX"/>
          </a:p>
        </p:txBody>
      </p:sp>
      <p:sp>
        <p:nvSpPr>
          <p:cNvPr id="16386" name="Rectangle 1026"/>
          <p:cNvSpPr>
            <a:spLocks noChangeArrowheads="1" noTextEdit="1"/>
          </p:cNvSpPr>
          <p:nvPr>
            <p:ph type="sldImg"/>
          </p:nvPr>
        </p:nvSpPr>
        <p:spPr>
          <a:ln/>
        </p:spPr>
      </p:sp>
      <p:sp>
        <p:nvSpPr>
          <p:cNvPr id="16387" name="Rectangle 1027"/>
          <p:cNvSpPr>
            <a:spLocks noGrp="1" noChangeArrowheads="1"/>
          </p:cNvSpPr>
          <p:nvPr>
            <p:ph type="body" idx="1"/>
          </p:nvPr>
        </p:nvSpPr>
        <p:spPr>
          <a:noFill/>
          <a:ln/>
        </p:spPr>
        <p:txBody>
          <a:bodyPr/>
          <a:lstStyle/>
          <a:p>
            <a:pPr algn="just" eaLnBrk="1" hangingPunct="1"/>
            <a:r>
              <a:rPr lang="en-US" b="1" smtClean="0">
                <a:ea typeface="ＭＳ Ｐゴシック" charset="-128"/>
              </a:rPr>
              <a:t>#1</a:t>
            </a:r>
            <a:r>
              <a:rPr lang="en-US" smtClean="0">
                <a:ea typeface="ＭＳ Ｐゴシック" charset="-128"/>
              </a:rPr>
              <a:t>  I would like to take this opportunity to reflect on the direction of generosity in Mexico.</a:t>
            </a:r>
            <a:endParaRPr lang="es-MX" smtClean="0">
              <a:ea typeface="ＭＳ Ｐゴシック" charset="-128"/>
            </a:endParaRPr>
          </a:p>
          <a:p>
            <a:pPr algn="just" eaLnBrk="1" hangingPunct="1"/>
            <a:endParaRPr lang="en-US" sz="1800" smtClean="0">
              <a:latin typeface="Arial" pitchFamily="34" charset="0"/>
              <a:ea typeface="ＭＳ Ｐゴシック" charset="-128"/>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B2CB4428-2180-4A10-90FE-A585059AC8E1}" type="slidenum">
              <a:rPr lang="es-MX"/>
              <a:pPr/>
              <a:t>10</a:t>
            </a:fld>
            <a:endParaRPr lang="es-MX"/>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algn="just" eaLnBrk="1" hangingPunct="1"/>
            <a:r>
              <a:rPr lang="en-US" smtClean="0">
                <a:ea typeface="ＭＳ Ｐゴシック" charset="-128"/>
              </a:rPr>
              <a:t>#10 Around 1 out of 5 Mexicans responded that someone had invited them to do volunteer work with a organization or group.</a:t>
            </a:r>
            <a:endParaRPr lang="es-MX" smtClean="0">
              <a:ea typeface="ＭＳ Ｐゴシック" charset="-128"/>
            </a:endParaRPr>
          </a:p>
          <a:p>
            <a:pPr algn="just" eaLnBrk="1" hangingPunct="1"/>
            <a:endParaRPr lang="en-US" sz="1800" smtClean="0">
              <a:latin typeface="Arial" pitchFamily="34" charset="0"/>
              <a:ea typeface="ＭＳ Ｐゴシック" charset="-128"/>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87DB665C-F16F-4ED7-ADF8-9BB5B59C84B6}" type="slidenum">
              <a:rPr lang="es-MX"/>
              <a:pPr/>
              <a:t>11</a:t>
            </a:fld>
            <a:endParaRPr lang="es-MX"/>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smtClean="0">
                <a:ea typeface="ＭＳ Ｐゴシック" charset="-128"/>
              </a:rPr>
              <a:t>#11 In this question respondents had the option of giving three reasons for why people, in general don</a:t>
            </a:r>
            <a:r>
              <a:rPr lang="en-US" altLang="en-US" smtClean="0">
                <a:ea typeface="ＭＳ Ｐゴシック" charset="-128"/>
              </a:rPr>
              <a:t>’</a:t>
            </a:r>
            <a:r>
              <a:rPr lang="en-US" smtClean="0">
                <a:ea typeface="ＭＳ Ｐゴシック" charset="-128"/>
              </a:rPr>
              <a:t>t engage in volunteer work. Two of the reasons most often cited, that nobody asked (14%) and that they didn</a:t>
            </a:r>
            <a:r>
              <a:rPr lang="en-US" altLang="en-US" smtClean="0">
                <a:ea typeface="ＭＳ Ｐゴシック" charset="-128"/>
              </a:rPr>
              <a:t>’</a:t>
            </a:r>
            <a:r>
              <a:rPr lang="en-US" smtClean="0">
                <a:ea typeface="ＭＳ Ｐゴシック" charset="-128"/>
              </a:rPr>
              <a:t>t know how (11%) show that the invitation to help is crucial.</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CC397517-63D1-4E44-BA11-E4A14472C212}" type="slidenum">
              <a:rPr lang="es-MX"/>
              <a:pPr/>
              <a:t>12</a:t>
            </a:fld>
            <a:endParaRPr lang="es-MX"/>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ea typeface="ＭＳ Ｐゴシック" charset="-128"/>
              </a:rPr>
              <a:t>#12 When asked about the manner in which respondents make their contributions, almost half of all Mexicans said they donated to people on the street. These are the only results that represent close to 50 percent of the population. What these donations have in common is that they are more spontaneous acts of generosity, they are usually small sums and they are in answer to a direct request from a person in need. </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C02048D1-2721-431B-A7BC-C8699BBDECBA}" type="slidenum">
              <a:rPr lang="es-MX"/>
              <a:pPr/>
              <a:t>13</a:t>
            </a:fld>
            <a:endParaRPr lang="es-MX"/>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smtClean="0">
                <a:ea typeface="ＭＳ Ｐゴシック" charset="-128"/>
              </a:rPr>
              <a:t>#13 When asked which organizations respondents donated to, the most often cited organization was either to the Church directly or through alms during mass – the only answer to receive more than a 30% response.</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A58BCCB8-C107-4E0F-80B9-3E29A25A1FEB}" type="slidenum">
              <a:rPr lang="es-MX"/>
              <a:pPr/>
              <a:t>14</a:t>
            </a:fld>
            <a:endParaRPr lang="es-MX"/>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smtClean="0">
                <a:ea typeface="ＭＳ Ｐゴシック" charset="-128"/>
              </a:rPr>
              <a:t>#14 When we asked, how much do you give, the majority of respondents replied that they gave 50 pesos or less – which is around $5 dollars. The organizations that they donated the most to include disaster relief groups, educational groups, and humanitarian organizations. Despite the fact that giving alms during Church is one of the most common ways of donation, this graph also shows that these donations generally don</a:t>
            </a:r>
            <a:r>
              <a:rPr lang="en-US" altLang="en-US" smtClean="0">
                <a:ea typeface="ＭＳ Ｐゴシック" charset="-128"/>
              </a:rPr>
              <a:t>’</a:t>
            </a:r>
            <a:r>
              <a:rPr lang="en-US" smtClean="0">
                <a:ea typeface="ＭＳ Ｐゴシック" charset="-128"/>
              </a:rPr>
              <a:t>t amount to more than $5 dollars each.</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ACABC59F-CDEB-4480-9660-FFDB3224F457}" type="slidenum">
              <a:rPr lang="es-MX"/>
              <a:pPr/>
              <a:t>15</a:t>
            </a:fld>
            <a:endParaRPr lang="es-MX"/>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algn="just" eaLnBrk="1" hangingPunct="1"/>
            <a:r>
              <a:rPr lang="en-US" smtClean="0">
                <a:ea typeface="ＭＳ Ｐゴシック" charset="-128"/>
              </a:rPr>
              <a:t>#15 When asked if someone had asked them or their family members for a donation 7 out of 10 Mexicans said no.</a:t>
            </a:r>
            <a:endParaRPr lang="es-MX" smtClean="0">
              <a:ea typeface="ＭＳ Ｐゴシック" charset="-128"/>
            </a:endParaRPr>
          </a:p>
          <a:p>
            <a:pPr algn="just" eaLnBrk="1" hangingPunct="1"/>
            <a:endParaRPr lang="en-US" sz="1800" smtClean="0">
              <a:latin typeface="Arial" pitchFamily="34" charset="0"/>
              <a:ea typeface="ＭＳ Ｐゴシック" charset="-128"/>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3B37AA78-3182-478D-AD51-A31EBDDC203D}" type="slidenum">
              <a:rPr lang="es-MX"/>
              <a:pPr/>
              <a:t>16</a:t>
            </a:fld>
            <a:endParaRPr lang="es-MX"/>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smtClean="0">
                <a:ea typeface="ＭＳ Ｐゴシック" charset="-128"/>
              </a:rPr>
              <a:t>#16 The reasons for not donating are varied: the highest percentage or respondents said that they do not donate because they lack the resources to do so. In second place respondents said that they didn´t donate because they are distrustful of the institutions. In third place respondents highlighted that a reason people do not donate is because they cannot do so due to the current financial crisis. </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0CE28E3-717B-4EEF-B3FA-7634FF0D0646}" type="slidenum">
              <a:rPr lang="es-MX"/>
              <a:pPr/>
              <a:t>17</a:t>
            </a:fld>
            <a:endParaRPr lang="es-MX"/>
          </a:p>
        </p:txBody>
      </p:sp>
      <p:sp>
        <p:nvSpPr>
          <p:cNvPr id="49154" name="Rectangle 2"/>
          <p:cNvSpPr>
            <a:spLocks noChangeArrowheads="1" noTextEdit="1"/>
          </p:cNvSpPr>
          <p:nvPr>
            <p:ph type="sldImg"/>
          </p:nvPr>
        </p:nvSpPr>
        <p:spPr>
          <a:solidFill>
            <a:srgbClr val="FFFFFF"/>
          </a:solidFill>
          <a:ln/>
        </p:spPr>
      </p:sp>
      <p:sp>
        <p:nvSpPr>
          <p:cNvPr id="49155"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ea typeface="ＭＳ Ｐゴシック" charset="-128"/>
              </a:rPr>
              <a:t>#17 We asked how respondents preferred to donate: almost 60 percent of Mexicans prefer to give directly to a person in need, while only 17 percent would prefer to give to an institution. For me, this response gives us an important clue. People on the street do ask for donations thus extending an invitation to donate and Mexicans feel they can trust more in their fellow Mexican to use the money properly than they do in institutions.</a:t>
            </a:r>
            <a:endParaRPr lang="es-MX" smtClean="0">
              <a:ea typeface="ＭＳ Ｐゴシック" charset="-128"/>
            </a:endParaRPr>
          </a:p>
          <a:p>
            <a:pPr eaLnBrk="1" hangingPunct="1"/>
            <a:endParaRPr lang="en-GB"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D09FB62D-A903-4C67-A39F-F84899D47164}" type="slidenum">
              <a:rPr lang="es-MX"/>
              <a:pPr/>
              <a:t>2</a:t>
            </a:fld>
            <a:endParaRPr lang="es-MX"/>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r>
              <a:rPr lang="en-US" b="1" smtClean="0">
                <a:ea typeface="ＭＳ Ｐゴシック" charset="-128"/>
              </a:rPr>
              <a:t>#2 </a:t>
            </a:r>
            <a:r>
              <a:rPr lang="en-US" smtClean="0">
                <a:ea typeface="ＭＳ Ｐゴシック" charset="-128"/>
              </a:rPr>
              <a:t>I invite you to explore two central questions with me: How do Mexicans express their generosity? And, ¨How can we focus the development of Mexican generosity towards the development of Mexico´s Third Sector?</a:t>
            </a:r>
            <a:endParaRPr lang="es-MX" smtClean="0">
              <a:ea typeface="ＭＳ Ｐゴシック" charset="-128"/>
            </a:endParaRPr>
          </a:p>
          <a:p>
            <a:pPr eaLnBrk="1" hangingPunct="1"/>
            <a:endParaRPr lang="es-MX" smtClean="0">
              <a:latin typeface="Arial" pitchFamily="34" charset="0"/>
              <a:ea typeface="ＭＳ Ｐゴシック" charset="-128"/>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80292B95-D162-4799-A1C4-1A92AFA15467}" type="slidenum">
              <a:rPr lang="es-MX"/>
              <a:pPr/>
              <a:t>20</a:t>
            </a:fld>
            <a:endParaRPr lang="es-MX"/>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smtClean="0">
                <a:ea typeface="ＭＳ Ｐゴシック" charset="-128"/>
              </a:rPr>
              <a:t>#18 When asked if respondents were very trusting of distrustful of institutions, we got some interesting results: the winner, in terms of institutional trust is again, the Church with the other most trusted institution being the Red Cross, followed by the Army and the media. From this we can come to understand why Mexicans give much more often to the Church and to the more visible organizational campaigns in the media, such as the Red Cross or Telethon. </a:t>
            </a:r>
          </a:p>
          <a:p>
            <a:endParaRPr lang="es-MX" smtClean="0">
              <a:ea typeface="ＭＳ Ｐゴシック" charset="-128"/>
            </a:endParaRPr>
          </a:p>
          <a:p>
            <a:r>
              <a:rPr lang="en-US" smtClean="0">
                <a:ea typeface="ＭＳ Ｐゴシック" charset="-128"/>
              </a:rPr>
              <a:t>On the other hand, in third place is the neighborhood group, which, because of its proximity to people and the transparency of its workings achieves a higher degree of trust than organizations in the third sector which are, in terms of trust, at the same level as the Congress and as unions.</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0F08DA41-B55B-4439-B158-93AB3AE2123D}" type="slidenum">
              <a:rPr lang="es-MX"/>
              <a:pPr/>
              <a:t>21</a:t>
            </a:fld>
            <a:endParaRPr lang="es-MX"/>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r>
              <a:rPr lang="en-US" smtClean="0">
                <a:ea typeface="ＭＳ Ｐゴシック" charset="-128"/>
              </a:rPr>
              <a:t>#21 Mexicans give to those who ask for it: and currently they do not feel that philanthropic organizations have invited them to participate.</a:t>
            </a:r>
          </a:p>
          <a:p>
            <a:endParaRPr lang="es-MX" smtClean="0">
              <a:ea typeface="ＭＳ Ｐゴシック" charset="-128"/>
            </a:endParaRPr>
          </a:p>
          <a:p>
            <a:r>
              <a:rPr lang="en-US" smtClean="0">
                <a:ea typeface="ＭＳ Ｐゴシック" charset="-128"/>
              </a:rPr>
              <a:t>Generosity is a direct reflection of a person</a:t>
            </a:r>
            <a:r>
              <a:rPr lang="en-US" altLang="en-US" smtClean="0">
                <a:ea typeface="ＭＳ Ｐゴシック" charset="-128"/>
              </a:rPr>
              <a:t>’</a:t>
            </a:r>
            <a:r>
              <a:rPr lang="en-US" smtClean="0">
                <a:ea typeface="ＭＳ Ｐゴシック" charset="-128"/>
              </a:rPr>
              <a:t>s sense of trust and belonging, especially in Mexico.</a:t>
            </a:r>
          </a:p>
          <a:p>
            <a:endParaRPr lang="es-MX" smtClean="0">
              <a:ea typeface="ＭＳ Ｐゴシック" charset="-128"/>
            </a:endParaRPr>
          </a:p>
          <a:p>
            <a:r>
              <a:rPr lang="en-US" smtClean="0">
                <a:ea typeface="ＭＳ Ｐゴシック" charset="-128"/>
              </a:rPr>
              <a:t>Mexican generosity takes place, not through institutions but rather through more informal channels.</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9A358ABC-3B01-4DE8-905C-5A0E9FACE19F}" type="slidenum">
              <a:rPr lang="es-MX"/>
              <a:pPr/>
              <a:t>22</a:t>
            </a:fld>
            <a:endParaRPr lang="es-MX"/>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en-US" smtClean="0">
                <a:ea typeface="ＭＳ Ｐゴシック" charset="-128"/>
              </a:rPr>
              <a:t>#22 The results of the ENAFI help us solve the puzzle: The results tell us that informal channels of generosity are winning out in comparison to institutional ones and it is because of this that Mexican generosity is not reflected in a well-developed Third Sector in Mexico.</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9972AF5B-F96E-4517-A01F-66B48C1B3612}" type="slidenum">
              <a:rPr lang="es-MX"/>
              <a:pPr/>
              <a:t>23</a:t>
            </a:fld>
            <a:endParaRPr lang="es-MX"/>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smtClean="0">
                <a:ea typeface="ＭＳ Ｐゴシック" charset="-128"/>
              </a:rPr>
              <a:t>#23 The ENAFI results reflect the perception that Mexicans have of the Mexican Third Sector. We show what obstacles there are, regarding habits and attitudes in society, to developing a larger Third Sector: Mexicans do not know their own third sector, do not trust it and do not participate in it. Civil society organizations, however, can begin to change this by using the culture of generosity in Mexico to Civil Society´s benefit. It is essential that organizations be aware of the need to promote a shift towards greater visibility, accountability and transparency and that they work towards the creation of strategic initiatives to motivate people to participate.</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9EE04046-154C-459B-BDBC-6220D17F5582}" type="slidenum">
              <a:rPr lang="es-MX"/>
              <a:pPr/>
              <a:t>24</a:t>
            </a:fld>
            <a:endParaRPr lang="es-MX"/>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r>
              <a:rPr lang="en-US" smtClean="0">
                <a:ea typeface="ＭＳ Ｐゴシック" charset="-128"/>
              </a:rPr>
              <a:t>#24 The moral of the story is that if we want to strengthen the Third Sector in Mexico, we should promote the institutional channels of giving, not informality. What we want is not generosity born out of pity, but a real noticeable impact. Social investment, not charity. This change in the culture of generosity has to start with those same nonprofit organizations that are currently working in the Mexican Third Sector.</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84E3CF3C-3350-4834-8FD5-6B74AE7BC2A4}" type="slidenum">
              <a:rPr lang="es-MX"/>
              <a:pPr/>
              <a:t>25</a:t>
            </a:fld>
            <a:endParaRPr lang="es-MX"/>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charset="-128"/>
                <a:cs typeface="Arial" pitchFamily="34" charset="0"/>
              </a:rPr>
              <a:t>#25: Thank you</a:t>
            </a:r>
            <a:endParaRPr lang="en-US" smtClean="0">
              <a:ea typeface="ＭＳ Ｐゴシック" charset="-128"/>
              <a:cs typeface="Times New Roman" pitchFamily="18" charset="0"/>
            </a:endParaRPr>
          </a:p>
          <a:p>
            <a:pPr eaLnBrk="1" hangingPunct="1"/>
            <a:endParaRPr lang="es-MX"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F817F98C-C10F-48D8-8C6C-BCAC9C2204B9}" type="slidenum">
              <a:rPr lang="es-MX"/>
              <a:pPr/>
              <a:t>3</a:t>
            </a:fld>
            <a:endParaRPr lang="es-MX"/>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b="1" smtClean="0">
                <a:ea typeface="ＭＳ Ｐゴシック" charset="-128"/>
              </a:rPr>
              <a:t>#3 </a:t>
            </a:r>
            <a:r>
              <a:rPr lang="en-US" smtClean="0">
                <a:ea typeface="ＭＳ Ｐゴシック" charset="-128"/>
              </a:rPr>
              <a:t>Everyone says that the Mexicans are a very generous people : this solidarity is plainly seen in the streets and in the donations given in response to natural disaster. (The unity seen in the aftermath of the earthquake of 85 is a good example of this) </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D2CFE7F2-0C38-4EBA-A4B3-0B5C89CF667B}" type="slidenum">
              <a:rPr lang="es-MX"/>
              <a:pPr/>
              <a:t>4</a:t>
            </a:fld>
            <a:endParaRPr lang="es-MX"/>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r>
              <a:rPr lang="en-US" smtClean="0">
                <a:ea typeface="ＭＳ Ｐゴシック" charset="-128"/>
              </a:rPr>
              <a:t>#4 Nevertheless, the comparative data describes a poorly developed Third Sector compared with other countries in Latin America and with the rest of the world.</a:t>
            </a:r>
            <a:endParaRPr lang="es-MX"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976047EC-59C5-486C-8460-CD2EADD96071}" type="slidenum">
              <a:rPr lang="es-MX"/>
              <a:pPr/>
              <a:t>5</a:t>
            </a:fld>
            <a:endParaRPr lang="es-MX"/>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r>
              <a:rPr lang="en-US" smtClean="0">
                <a:ea typeface="ＭＳ Ｐゴシック" charset="-128"/>
              </a:rPr>
              <a:t>#5 Thus we face a truly complex puzzle. On the one hand, we have a very generous people but on the other we have a nonprofit sector that doesn´t see the benefits of this generosity.</a:t>
            </a:r>
          </a:p>
          <a:p>
            <a:endParaRPr lang="es-MX" smtClean="0">
              <a:ea typeface="ＭＳ Ｐゴシック" charset="-128"/>
            </a:endParaRPr>
          </a:p>
          <a:p>
            <a:r>
              <a:rPr lang="en-US" smtClean="0">
                <a:ea typeface="ＭＳ Ｐゴシック" charset="-128"/>
              </a:rPr>
              <a:t>What we need to solve this puzzle is hard data and thorough analysis: only then can we develop adequate strategies to address the challenge of promoting generosity through organized civil society.</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AA830436-D551-4D3F-A6DD-5843CB88917E}" type="slidenum">
              <a:rPr lang="es-MX"/>
              <a:pPr/>
              <a:t>6</a:t>
            </a:fld>
            <a:endParaRPr lang="es-MX"/>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r>
              <a:rPr lang="en-US" smtClean="0">
                <a:ea typeface="ＭＳ Ｐゴシック" charset="-128"/>
              </a:rPr>
              <a:t>#6 In an effort to try and put the pieces of the puzzle together, we designed the first national survey focused on this issue: The National Survey on Philanthropy and Civil Society, ENAFI.</a:t>
            </a:r>
          </a:p>
          <a:p>
            <a:endParaRPr lang="es-MX" smtClean="0">
              <a:ea typeface="ＭＳ Ｐゴシック" charset="-128"/>
            </a:endParaRPr>
          </a:p>
          <a:p>
            <a:r>
              <a:rPr lang="en-US" smtClean="0">
                <a:ea typeface="ＭＳ Ｐゴシック" charset="-128"/>
              </a:rPr>
              <a:t>Motivation: We designed this survey because of the dearth of solid data available on donations, volunteerism and people´s  general attitudes towards the Third Sector especially in the case of Mexico.</a:t>
            </a:r>
          </a:p>
          <a:p>
            <a:endParaRPr lang="es-MX" smtClean="0">
              <a:ea typeface="ＭＳ Ｐゴシック" charset="-128"/>
            </a:endParaRPr>
          </a:p>
          <a:p>
            <a:r>
              <a:rPr lang="en-US" smtClean="0">
                <a:ea typeface="ＭＳ Ｐゴシック" charset="-128"/>
              </a:rPr>
              <a:t>Preparation: The ENAFI is based on the surveys "Giving and Volunteering" from the Independent Sector of the United States, Social Capital Benchmakr Survey, and the World Values Survey, and original questions. However as generosity is an expression that is strongly rooted within a particular history and culture, we adapted the survey to the specifics of Mexico through a process that included a focus groups, multiple revisions and two pilot surveys. (This was a serious challenge, given the lack of knowledge of terms specific to the Third Sector among the general public).</a:t>
            </a:r>
          </a:p>
          <a:p>
            <a:endParaRPr lang="es-MX" smtClean="0">
              <a:ea typeface="ＭＳ Ｐゴシック" charset="-128"/>
            </a:endParaRPr>
          </a:p>
          <a:p>
            <a:r>
              <a:rPr lang="en-US" smtClean="0">
                <a:ea typeface="ＭＳ Ｐゴシック" charset="-128"/>
              </a:rPr>
              <a:t>Execution: Our sample is nationally representative and provides data from both the urban and rural sectors of Mexico. We surveyed 1,500 people in their homes from February to March 2005.</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391363D2-EC03-4092-8FE4-7E56901053B9}" type="slidenum">
              <a:rPr lang="es-MX"/>
              <a:pPr/>
              <a:t>7</a:t>
            </a:fld>
            <a:endParaRPr lang="es-MX"/>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smtClean="0">
                <a:ea typeface="ＭＳ Ｐゴシック" charset="-128"/>
              </a:rPr>
              <a:t>#7 In this section we will review the results. The data emphasizes certain issues: 1) the importance of a request or desire for assistance, the vicinity of the organizations and the issue of confidence and trust all with a focus on informality.</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1155B6B7-C8BC-4CAC-AB7E-E933E0B37B96}" type="slidenum">
              <a:rPr lang="es-MX"/>
              <a:pPr/>
              <a:t>8</a:t>
            </a:fld>
            <a:endParaRPr lang="es-MX"/>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en-US" smtClean="0">
                <a:ea typeface="ＭＳ Ｐゴシック" charset="-128"/>
              </a:rPr>
              <a:t>#9 On this slide we can see that the most common way in which a Mexicans help one another is by giving direct support to a friend, neighbor or acquaintance rather than through an organization or group. These are some of the ways they help.</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26142CF4-163B-4FA0-8C14-3BEE21998E3F}" type="slidenum">
              <a:rPr lang="es-MX"/>
              <a:pPr/>
              <a:t>9</a:t>
            </a:fld>
            <a:endParaRPr lang="es-MX"/>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ea typeface="ＭＳ Ｐゴシック" charset="-128"/>
              </a:rPr>
              <a:t>#8 On this slide we see that 19% of those that said they participated in voluntary work with a group or organization 13 percent said the work was for a religious group. 14 percent said the work was for an educational group and 4 percent said it was for a neighborhood or community development group. It</a:t>
            </a:r>
            <a:r>
              <a:rPr lang="en-US" altLang="en-US" smtClean="0">
                <a:ea typeface="ＭＳ Ｐゴシック" charset="-128"/>
              </a:rPr>
              <a:t>’</a:t>
            </a:r>
            <a:r>
              <a:rPr lang="en-US" smtClean="0">
                <a:ea typeface="ＭＳ Ｐゴシック" charset="-128"/>
              </a:rPr>
              <a:t>s worth mentioning that in every case, the respondents had an immediate or personal tie to each type of group.</a:t>
            </a:r>
            <a:endParaRPr lang="es-MX" smtClean="0">
              <a:ea typeface="ＭＳ Ｐゴシック" charset="-128"/>
            </a:endParaRPr>
          </a:p>
          <a:p>
            <a:pPr eaLnBrk="1" hangingPunct="1"/>
            <a:endParaRPr lang="es-MX"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14375" y="2130425"/>
            <a:ext cx="809625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428750" y="3886200"/>
            <a:ext cx="66675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fld id="{A3944F1B-0671-470D-8FCD-FE28650B07D0}"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fld id="{CEF4D169-03AF-4255-BB0D-FF83872830DB}" type="slidenum">
              <a:rPr lang="es-MX"/>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6563" y="609600"/>
            <a:ext cx="2024062" cy="54864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714375" y="609600"/>
            <a:ext cx="5919788"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fld id="{9CDB7F4B-692C-4E3A-9236-49BA79F7ED45}"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fld id="{7FE6A942-60E6-4E95-9158-011BBBCA37B9}"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52475" y="4406900"/>
            <a:ext cx="809625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52475" y="2906713"/>
            <a:ext cx="80962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fld id="{A89D2AA6-29AF-4783-B5AB-6960506C2706}"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714375" y="1981200"/>
            <a:ext cx="39719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838700" y="1981200"/>
            <a:ext cx="39719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fld id="{60D1BA3F-7264-470C-99DB-853294F38D29}"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76250" y="274638"/>
            <a:ext cx="85725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76250" y="1535113"/>
            <a:ext cx="42084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76250" y="2174875"/>
            <a:ext cx="42084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838700" y="1535113"/>
            <a:ext cx="42100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838700" y="2174875"/>
            <a:ext cx="42100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MX"/>
          </a:p>
        </p:txBody>
      </p:sp>
      <p:sp>
        <p:nvSpPr>
          <p:cNvPr id="8" name="Rectangle 5"/>
          <p:cNvSpPr>
            <a:spLocks noGrp="1" noChangeArrowheads="1"/>
          </p:cNvSpPr>
          <p:nvPr>
            <p:ph type="ftr" sz="quarter" idx="11"/>
          </p:nvPr>
        </p:nvSpPr>
        <p:spPr>
          <a:ln/>
        </p:spPr>
        <p:txBody>
          <a:bodyPr/>
          <a:lstStyle>
            <a:lvl1pPr>
              <a:defRPr/>
            </a:lvl1pPr>
          </a:lstStyle>
          <a:p>
            <a:pPr>
              <a:defRPr/>
            </a:pPr>
            <a:endParaRPr lang="es-MX"/>
          </a:p>
        </p:txBody>
      </p:sp>
      <p:sp>
        <p:nvSpPr>
          <p:cNvPr id="9" name="Rectangle 6"/>
          <p:cNvSpPr>
            <a:spLocks noGrp="1" noChangeArrowheads="1"/>
          </p:cNvSpPr>
          <p:nvPr>
            <p:ph type="sldNum" sz="quarter" idx="12"/>
          </p:nvPr>
        </p:nvSpPr>
        <p:spPr>
          <a:ln/>
        </p:spPr>
        <p:txBody>
          <a:bodyPr/>
          <a:lstStyle>
            <a:lvl1pPr>
              <a:defRPr/>
            </a:lvl1pPr>
          </a:lstStyle>
          <a:p>
            <a:fld id="{85E93E23-C976-47CB-965C-DEDFC090A95E}"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MX"/>
          </a:p>
        </p:txBody>
      </p:sp>
      <p:sp>
        <p:nvSpPr>
          <p:cNvPr id="4" name="Rectangle 5"/>
          <p:cNvSpPr>
            <a:spLocks noGrp="1" noChangeArrowheads="1"/>
          </p:cNvSpPr>
          <p:nvPr>
            <p:ph type="ftr" sz="quarter" idx="11"/>
          </p:nvPr>
        </p:nvSpPr>
        <p:spPr>
          <a:ln/>
        </p:spPr>
        <p:txBody>
          <a:bodyPr/>
          <a:lstStyle>
            <a:lvl1pPr>
              <a:defRPr/>
            </a:lvl1pPr>
          </a:lstStyle>
          <a:p>
            <a:pPr>
              <a:defRPr/>
            </a:pPr>
            <a:endParaRPr lang="es-MX"/>
          </a:p>
        </p:txBody>
      </p:sp>
      <p:sp>
        <p:nvSpPr>
          <p:cNvPr id="5" name="Rectangle 6"/>
          <p:cNvSpPr>
            <a:spLocks noGrp="1" noChangeArrowheads="1"/>
          </p:cNvSpPr>
          <p:nvPr>
            <p:ph type="sldNum" sz="quarter" idx="12"/>
          </p:nvPr>
        </p:nvSpPr>
        <p:spPr>
          <a:ln/>
        </p:spPr>
        <p:txBody>
          <a:bodyPr/>
          <a:lstStyle>
            <a:lvl1pPr>
              <a:defRPr/>
            </a:lvl1pPr>
          </a:lstStyle>
          <a:p>
            <a:fld id="{32214416-B972-439F-BC49-BCE7E28C9ECC}"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MX"/>
          </a:p>
        </p:txBody>
      </p:sp>
      <p:sp>
        <p:nvSpPr>
          <p:cNvPr id="3" name="Rectangle 5"/>
          <p:cNvSpPr>
            <a:spLocks noGrp="1" noChangeArrowheads="1"/>
          </p:cNvSpPr>
          <p:nvPr>
            <p:ph type="ftr" sz="quarter" idx="11"/>
          </p:nvPr>
        </p:nvSpPr>
        <p:spPr>
          <a:ln/>
        </p:spPr>
        <p:txBody>
          <a:bodyPr/>
          <a:lstStyle>
            <a:lvl1pPr>
              <a:defRPr/>
            </a:lvl1pPr>
          </a:lstStyle>
          <a:p>
            <a:pPr>
              <a:defRPr/>
            </a:pPr>
            <a:endParaRPr lang="es-MX"/>
          </a:p>
        </p:txBody>
      </p:sp>
      <p:sp>
        <p:nvSpPr>
          <p:cNvPr id="4" name="Rectangle 6"/>
          <p:cNvSpPr>
            <a:spLocks noGrp="1" noChangeArrowheads="1"/>
          </p:cNvSpPr>
          <p:nvPr>
            <p:ph type="sldNum" sz="quarter" idx="12"/>
          </p:nvPr>
        </p:nvSpPr>
        <p:spPr>
          <a:ln/>
        </p:spPr>
        <p:txBody>
          <a:bodyPr/>
          <a:lstStyle>
            <a:lvl1pPr>
              <a:defRPr/>
            </a:lvl1pPr>
          </a:lstStyle>
          <a:p>
            <a:fld id="{F596B7AC-2BE6-4E7D-AB20-D0C2A00FCC72}"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76250" y="273050"/>
            <a:ext cx="3133725"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724275" y="273050"/>
            <a:ext cx="53244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76250" y="1435100"/>
            <a:ext cx="31337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fld id="{E1996215-7386-4302-A67D-D00F7EABBBAA}"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66900" y="4800600"/>
            <a:ext cx="57150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866900" y="612775"/>
            <a:ext cx="5715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866900" y="5367338"/>
            <a:ext cx="5715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fld id="{EF8D1CFB-CC0A-43AD-97A5-7B5C7D7CE9A4}"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4375" y="609600"/>
            <a:ext cx="80962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714375" y="1981200"/>
            <a:ext cx="80962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714375" y="6248400"/>
            <a:ext cx="19843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charset="0"/>
                <a:ea typeface="ＭＳ Ｐゴシック" charset="0"/>
                <a:cs typeface="ＭＳ Ｐゴシック" charset="0"/>
              </a:defRPr>
            </a:lvl1pPr>
          </a:lstStyle>
          <a:p>
            <a:pPr>
              <a:defRPr/>
            </a:pPr>
            <a:endParaRPr lang="es-MX"/>
          </a:p>
        </p:txBody>
      </p:sp>
      <p:sp>
        <p:nvSpPr>
          <p:cNvPr id="1029" name="Rectangle 5"/>
          <p:cNvSpPr>
            <a:spLocks noGrp="1" noChangeArrowheads="1"/>
          </p:cNvSpPr>
          <p:nvPr>
            <p:ph type="ftr" sz="quarter" idx="3"/>
          </p:nvPr>
        </p:nvSpPr>
        <p:spPr bwMode="auto">
          <a:xfrm>
            <a:off x="3254375" y="6248400"/>
            <a:ext cx="30162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charset="0"/>
                <a:cs typeface="ＭＳ Ｐゴシック" charset="0"/>
              </a:defRPr>
            </a:lvl1pPr>
          </a:lstStyle>
          <a:p>
            <a:pPr>
              <a:defRPr/>
            </a:pPr>
            <a:endParaRPr lang="es-MX"/>
          </a:p>
        </p:txBody>
      </p:sp>
      <p:sp>
        <p:nvSpPr>
          <p:cNvPr id="1030" name="Rectangle 6"/>
          <p:cNvSpPr>
            <a:spLocks noGrp="1" noChangeArrowheads="1"/>
          </p:cNvSpPr>
          <p:nvPr>
            <p:ph type="sldNum" sz="quarter" idx="4"/>
          </p:nvPr>
        </p:nvSpPr>
        <p:spPr bwMode="auto">
          <a:xfrm>
            <a:off x="6826250" y="6248400"/>
            <a:ext cx="19843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42F3AF-C96E-4B4F-B199-C087C2EAEEA5}"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hyperlink" Target="http://www.enafi.itam.mx" TargetMode="External"/><Relationship Id="rId7"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hyperlink" Target="http://www.filantropia.itam.m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73113" y="800100"/>
            <a:ext cx="7977187" cy="5257800"/>
          </a:xfrm>
        </p:spPr>
        <p:txBody>
          <a:bodyPr/>
          <a:lstStyle/>
          <a:p>
            <a:pPr>
              <a:lnSpc>
                <a:spcPct val="115000"/>
              </a:lnSpc>
              <a:spcAft>
                <a:spcPts val="1000"/>
              </a:spcAft>
            </a:pPr>
            <a:r>
              <a:rPr lang="es-MX" sz="2400" b="1" smtClean="0">
                <a:solidFill>
                  <a:schemeClr val="tx1"/>
                </a:solidFill>
                <a:latin typeface="Arial" pitchFamily="34" charset="0"/>
                <a:ea typeface="ＭＳ Ｐゴシック" charset="-128"/>
              </a:rPr>
              <a:t/>
            </a:r>
            <a:br>
              <a:rPr lang="es-MX" sz="2400" b="1" smtClean="0">
                <a:solidFill>
                  <a:schemeClr val="tx1"/>
                </a:solidFill>
                <a:latin typeface="Arial" pitchFamily="34" charset="0"/>
                <a:ea typeface="ＭＳ Ｐゴシック" charset="-128"/>
              </a:rPr>
            </a:br>
            <a:r>
              <a:rPr lang="en-US" sz="2400" b="1" smtClean="0">
                <a:latin typeface="Arial" pitchFamily="34" charset="0"/>
                <a:ea typeface="ＭＳ Ｐゴシック" charset="-128"/>
              </a:rPr>
              <a:t>The Puzzling Relationship Between </a:t>
            </a:r>
            <a:br>
              <a:rPr lang="en-US" sz="2400" b="1" smtClean="0">
                <a:latin typeface="Arial" pitchFamily="34" charset="0"/>
                <a:ea typeface="ＭＳ Ｐゴシック" charset="-128"/>
              </a:rPr>
            </a:br>
            <a:r>
              <a:rPr lang="en-US" sz="2400" b="1" smtClean="0">
                <a:latin typeface="Arial" pitchFamily="34" charset="0"/>
                <a:ea typeface="ＭＳ Ｐゴシック" charset="-128"/>
              </a:rPr>
              <a:t>Generosity and Civil Society in Mexico</a:t>
            </a:r>
            <a:r>
              <a:rPr lang="es-MX" sz="2000" b="1" smtClean="0">
                <a:latin typeface="Arial" pitchFamily="34" charset="0"/>
                <a:ea typeface="ＭＳ Ｐゴシック" charset="-128"/>
              </a:rPr>
              <a:t/>
            </a:r>
            <a:br>
              <a:rPr lang="es-MX" sz="2000" b="1" smtClean="0">
                <a:latin typeface="Arial" pitchFamily="34" charset="0"/>
                <a:ea typeface="ＭＳ Ｐゴシック" charset="-128"/>
              </a:rPr>
            </a:br>
            <a:r>
              <a:rPr lang="es-MX" sz="2000" b="1" smtClean="0">
                <a:latin typeface="Arial" pitchFamily="34" charset="0"/>
                <a:ea typeface="ＭＳ Ｐゴシック" charset="-128"/>
              </a:rPr>
              <a:t>Michael D. Layton, Ph.D.</a:t>
            </a:r>
            <a:br>
              <a:rPr lang="es-MX" sz="2000" b="1" smtClean="0">
                <a:latin typeface="Arial" pitchFamily="34" charset="0"/>
                <a:ea typeface="ＭＳ Ｐゴシック" charset="-128"/>
              </a:rPr>
            </a:br>
            <a:r>
              <a:rPr lang="es-MX" sz="2000" b="1" smtClean="0">
                <a:latin typeface="Arial" pitchFamily="34" charset="0"/>
                <a:ea typeface="ＭＳ Ｐゴシック" charset="-128"/>
              </a:rPr>
              <a:t> Philanthropy and Civil Society Project </a:t>
            </a:r>
            <a:br>
              <a:rPr lang="es-MX" sz="2000" b="1" smtClean="0">
                <a:latin typeface="Arial" pitchFamily="34" charset="0"/>
                <a:ea typeface="ＭＳ Ｐゴシック" charset="-128"/>
              </a:rPr>
            </a:br>
            <a:r>
              <a:rPr lang="es-MX" sz="2000" b="1" smtClean="0">
                <a:latin typeface="Arial" pitchFamily="34" charset="0"/>
                <a:ea typeface="ＭＳ Ｐゴシック" charset="-128"/>
              </a:rPr>
              <a:t/>
            </a:r>
            <a:br>
              <a:rPr lang="es-MX" sz="2000" b="1" smtClean="0">
                <a:latin typeface="Arial" pitchFamily="34" charset="0"/>
                <a:ea typeface="ＭＳ Ｐゴシック" charset="-128"/>
              </a:rPr>
            </a:br>
            <a:r>
              <a:rPr lang="en-US" sz="2000" b="1" smtClean="0">
                <a:latin typeface="Arial" pitchFamily="34" charset="0"/>
                <a:ea typeface="ＭＳ Ｐゴシック" charset="-128"/>
              </a:rPr>
              <a:t>Book Launch and Seminar:</a:t>
            </a:r>
            <a:br>
              <a:rPr lang="en-US" sz="2000" b="1" smtClean="0">
                <a:latin typeface="Arial" pitchFamily="34" charset="0"/>
                <a:ea typeface="ＭＳ Ｐゴシック" charset="-128"/>
              </a:rPr>
            </a:br>
            <a:r>
              <a:rPr lang="en-US" sz="2000" b="1" smtClean="0">
                <a:latin typeface="Arial" pitchFamily="34" charset="0"/>
                <a:ea typeface="ＭＳ Ｐゴシック" charset="-128"/>
              </a:rPr>
              <a:t>Philanthropy and Civil Society in Mexico and </a:t>
            </a:r>
            <a:br>
              <a:rPr lang="en-US" sz="2000" b="1" smtClean="0">
                <a:latin typeface="Arial" pitchFamily="34" charset="0"/>
                <a:ea typeface="ＭＳ Ｐゴシック" charset="-128"/>
              </a:rPr>
            </a:br>
            <a:r>
              <a:rPr lang="en-US" sz="2000" b="1" smtClean="0">
                <a:latin typeface="Arial" pitchFamily="34" charset="0"/>
                <a:ea typeface="ＭＳ Ｐゴシック" charset="-128"/>
              </a:rPr>
              <a:t>Among Mexicans in New York</a:t>
            </a:r>
            <a:br>
              <a:rPr lang="en-US" sz="2000" b="1" smtClean="0">
                <a:latin typeface="Arial" pitchFamily="34" charset="0"/>
                <a:ea typeface="ＭＳ Ｐゴシック" charset="-128"/>
              </a:rPr>
            </a:br>
            <a:r>
              <a:rPr lang="en-US" sz="2000" b="1" smtClean="0">
                <a:latin typeface="Arial" pitchFamily="34" charset="0"/>
                <a:ea typeface="ＭＳ Ｐゴシック" charset="-128"/>
              </a:rPr>
              <a:t/>
            </a:r>
            <a:br>
              <a:rPr lang="en-US" sz="2000" b="1" smtClean="0">
                <a:latin typeface="Arial" pitchFamily="34" charset="0"/>
                <a:ea typeface="ＭＳ Ｐゴシック" charset="-128"/>
              </a:rPr>
            </a:br>
            <a:r>
              <a:rPr lang="en-US" sz="2000" b="1" smtClean="0">
                <a:latin typeface="Arial" pitchFamily="34" charset="0"/>
                <a:ea typeface="ＭＳ Ｐゴシック" charset="-128"/>
              </a:rPr>
              <a:t>Baruch College</a:t>
            </a:r>
            <a:br>
              <a:rPr lang="en-US" sz="2000" b="1" smtClean="0">
                <a:latin typeface="Arial" pitchFamily="34" charset="0"/>
                <a:ea typeface="ＭＳ Ｐゴシック" charset="-128"/>
              </a:rPr>
            </a:br>
            <a:r>
              <a:rPr lang="en-US" sz="2000" b="1" smtClean="0">
                <a:latin typeface="Arial" pitchFamily="34" charset="0"/>
                <a:ea typeface="ＭＳ Ｐゴシック" charset="-128"/>
              </a:rPr>
              <a:t>School of Public Affairs</a:t>
            </a:r>
            <a:r>
              <a:rPr lang="es-MX" sz="2000" b="1" smtClean="0">
                <a:latin typeface="Arial" pitchFamily="34" charset="0"/>
                <a:ea typeface="ＭＳ Ｐゴシック" charset="-128"/>
              </a:rPr>
              <a:t/>
            </a:r>
            <a:br>
              <a:rPr lang="es-MX" sz="2000" b="1" smtClean="0">
                <a:latin typeface="Arial" pitchFamily="34" charset="0"/>
                <a:ea typeface="ＭＳ Ｐゴシック" charset="-128"/>
              </a:rPr>
            </a:br>
            <a:r>
              <a:rPr lang="es-MX" sz="2000" b="1" smtClean="0">
                <a:latin typeface="Arial" pitchFamily="34" charset="0"/>
                <a:ea typeface="ＭＳ Ｐゴシック" charset="-128"/>
              </a:rPr>
              <a:t>April 7, 2011</a:t>
            </a:r>
            <a:br>
              <a:rPr lang="es-MX" sz="2000" b="1" smtClean="0">
                <a:latin typeface="Arial" pitchFamily="34" charset="0"/>
                <a:ea typeface="ＭＳ Ｐゴシック" charset="-128"/>
              </a:rPr>
            </a:br>
            <a:endParaRPr lang="es-MX" sz="2000" b="1" smtClean="0">
              <a:latin typeface="Arial" pitchFamily="34" charset="0"/>
              <a:ea typeface="ＭＳ Ｐゴシック" charset="-128"/>
            </a:endParaRPr>
          </a:p>
        </p:txBody>
      </p:sp>
      <p:pic>
        <p:nvPicPr>
          <p:cNvPr id="15362" name="Picture 2" descr="filan.jpg"/>
          <p:cNvPicPr>
            <a:picLocks/>
          </p:cNvPicPr>
          <p:nvPr/>
        </p:nvPicPr>
        <p:blipFill>
          <a:blip r:embed="rId3" cstate="print"/>
          <a:srcRect/>
          <a:stretch>
            <a:fillRect/>
          </a:stretch>
        </p:blipFill>
        <p:spPr bwMode="auto">
          <a:xfrm>
            <a:off x="266700" y="0"/>
            <a:ext cx="9258300" cy="1143000"/>
          </a:xfrm>
          <a:prstGeom prst="rect">
            <a:avLst/>
          </a:prstGeom>
          <a:noFill/>
          <a:ln w="9525">
            <a:noFill/>
            <a:miter lim="800000"/>
            <a:headEnd/>
            <a:tailEnd/>
          </a:ln>
        </p:spPr>
      </p:pic>
      <p:pic>
        <p:nvPicPr>
          <p:cNvPr id="15363" name="Picture 3" descr="itam.jpg"/>
          <p:cNvPicPr>
            <a:picLocks/>
          </p:cNvPicPr>
          <p:nvPr/>
        </p:nvPicPr>
        <p:blipFill>
          <a:blip r:embed="rId4" cstate="print"/>
          <a:srcRect/>
          <a:stretch>
            <a:fillRect/>
          </a:stretch>
        </p:blipFill>
        <p:spPr bwMode="auto">
          <a:xfrm>
            <a:off x="2924175" y="5964238"/>
            <a:ext cx="3676650" cy="893762"/>
          </a:xfrm>
          <a:prstGeom prst="rect">
            <a:avLst/>
          </a:prstGeom>
          <a:noFill/>
          <a:ln w="9525">
            <a:noFill/>
            <a:miter lim="800000"/>
            <a:headEnd/>
            <a:tailEnd/>
          </a:ln>
        </p:spPr>
      </p:pic>
      <p:sp>
        <p:nvSpPr>
          <p:cNvPr id="15364" name="Rectangle 5"/>
          <p:cNvSpPr>
            <a:spLocks noChangeArrowheads="1"/>
          </p:cNvSpPr>
          <p:nvPr/>
        </p:nvSpPr>
        <p:spPr bwMode="auto">
          <a:xfrm>
            <a:off x="1828800" y="76200"/>
            <a:ext cx="7696200" cy="1066800"/>
          </a:xfrm>
          <a:prstGeom prst="rect">
            <a:avLst/>
          </a:prstGeom>
          <a:blipFill dpi="0" rotWithShape="1">
            <a:blip r:embed="rId5" cstate="print"/>
            <a:srcRect/>
            <a:stretch>
              <a:fillRect/>
            </a:stretch>
          </a:blipFill>
          <a:ln w="9525">
            <a:noFill/>
            <a:round/>
            <a:headEnd/>
            <a:tailEnd/>
          </a:ln>
        </p:spPr>
        <p:txBody>
          <a:bodyPr wrap="none" anchor="ctr"/>
          <a:lstStyle/>
          <a:p>
            <a:endParaRPr lang="en-US"/>
          </a:p>
        </p:txBody>
      </p:sp>
      <p:sp>
        <p:nvSpPr>
          <p:cNvPr id="15365" name="TextBox 6"/>
          <p:cNvSpPr txBox="1">
            <a:spLocks noChangeArrowheads="1"/>
          </p:cNvSpPr>
          <p:nvPr/>
        </p:nvSpPr>
        <p:spPr bwMode="auto">
          <a:xfrm>
            <a:off x="2400300" y="0"/>
            <a:ext cx="5486400" cy="1138238"/>
          </a:xfrm>
          <a:prstGeom prst="rect">
            <a:avLst/>
          </a:prstGeom>
          <a:noFill/>
          <a:ln w="9525">
            <a:noFill/>
            <a:miter lim="800000"/>
            <a:headEnd/>
            <a:tailEnd/>
          </a:ln>
        </p:spPr>
        <p:txBody>
          <a:bodyPr>
            <a:spAutoFit/>
          </a:bodyPr>
          <a:lstStyle/>
          <a:p>
            <a:r>
              <a:rPr lang="en-US" sz="3400">
                <a:solidFill>
                  <a:schemeClr val="bg1"/>
                </a:solidFill>
                <a:latin typeface="Arial" pitchFamily="34" charset="0"/>
                <a:cs typeface="Arial" pitchFamily="34" charset="0"/>
              </a:rPr>
              <a:t>Philanthropy and Civil Society Project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nvSpPr>
        <p:spPr bwMode="auto">
          <a:xfrm>
            <a:off x="6591300" y="6400800"/>
            <a:ext cx="2933700" cy="4572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33794" name="Text Box 8"/>
          <p:cNvSpPr txBox="1">
            <a:spLocks noChangeArrowheads="1"/>
          </p:cNvSpPr>
          <p:nvPr/>
        </p:nvSpPr>
        <p:spPr bwMode="auto">
          <a:xfrm>
            <a:off x="6819900" y="6521450"/>
            <a:ext cx="2438400" cy="336550"/>
          </a:xfrm>
          <a:prstGeom prst="rect">
            <a:avLst/>
          </a:prstGeom>
          <a:noFill/>
          <a:ln w="9525">
            <a:noFill/>
            <a:miter lim="800000"/>
            <a:headEnd/>
            <a:tailEnd/>
          </a:ln>
        </p:spPr>
        <p:txBody>
          <a:bodyPr>
            <a:spAutoFit/>
          </a:bodyPr>
          <a:lstStyle/>
          <a:p>
            <a:pPr>
              <a:spcBef>
                <a:spcPct val="50000"/>
              </a:spcBef>
            </a:pPr>
            <a:r>
              <a:rPr lang="es-MX" sz="1600">
                <a:solidFill>
                  <a:srgbClr val="FFFFFF"/>
                </a:solidFill>
                <a:cs typeface="Times New Roman" pitchFamily="18" charset="0"/>
              </a:rPr>
              <a:t>Source: ENAFI 2008</a:t>
            </a:r>
          </a:p>
        </p:txBody>
      </p:sp>
      <p:graphicFrame>
        <p:nvGraphicFramePr>
          <p:cNvPr id="4" name="Chart 3"/>
          <p:cNvGraphicFramePr>
            <a:graphicFrameLocks/>
          </p:cNvGraphicFramePr>
          <p:nvPr/>
        </p:nvGraphicFramePr>
        <p:xfrm>
          <a:off x="142875" y="0"/>
          <a:ext cx="9239250" cy="6477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ChangeArrowheads="1"/>
          </p:cNvSpPr>
          <p:nvPr/>
        </p:nvSpPr>
        <p:spPr bwMode="auto">
          <a:xfrm>
            <a:off x="6591300" y="6400800"/>
            <a:ext cx="2933700" cy="4572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35842" name="Text Box 9"/>
          <p:cNvSpPr txBox="1">
            <a:spLocks noChangeArrowheads="1"/>
          </p:cNvSpPr>
          <p:nvPr/>
        </p:nvSpPr>
        <p:spPr bwMode="auto">
          <a:xfrm>
            <a:off x="7086600" y="6521450"/>
            <a:ext cx="2438400" cy="336550"/>
          </a:xfrm>
          <a:prstGeom prst="rect">
            <a:avLst/>
          </a:prstGeom>
          <a:noFill/>
          <a:ln w="9525">
            <a:noFill/>
            <a:miter lim="800000"/>
            <a:headEnd/>
            <a:tailEnd/>
          </a:ln>
        </p:spPr>
        <p:txBody>
          <a:bodyPr>
            <a:spAutoFit/>
          </a:bodyPr>
          <a:lstStyle/>
          <a:p>
            <a:pPr>
              <a:spcBef>
                <a:spcPct val="50000"/>
              </a:spcBef>
            </a:pPr>
            <a:r>
              <a:rPr lang="es-MX" sz="1600">
                <a:solidFill>
                  <a:schemeClr val="bg1"/>
                </a:solidFill>
                <a:cs typeface="Times New Roman" pitchFamily="18" charset="0"/>
              </a:rPr>
              <a:t>Source: ENAFI 2008</a:t>
            </a:r>
          </a:p>
        </p:txBody>
      </p:sp>
      <p:graphicFrame>
        <p:nvGraphicFramePr>
          <p:cNvPr id="5" name="Chart 4"/>
          <p:cNvGraphicFramePr>
            <a:graphicFrameLocks/>
          </p:cNvGraphicFramePr>
          <p:nvPr/>
        </p:nvGraphicFramePr>
        <p:xfrm>
          <a:off x="0" y="0"/>
          <a:ext cx="9525000" cy="655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0"/>
          <a:ext cx="9525000" cy="6553200"/>
        </p:xfrm>
        <a:graphic>
          <a:graphicData uri="http://schemas.openxmlformats.org/drawingml/2006/chart">
            <c:chart xmlns:c="http://schemas.openxmlformats.org/drawingml/2006/chart" xmlns:r="http://schemas.openxmlformats.org/officeDocument/2006/relationships" r:id="rId3"/>
          </a:graphicData>
        </a:graphic>
      </p:graphicFrame>
      <p:sp>
        <p:nvSpPr>
          <p:cNvPr id="37890" name="Rectangle 4"/>
          <p:cNvSpPr>
            <a:spLocks noChangeArrowheads="1"/>
          </p:cNvSpPr>
          <p:nvPr/>
        </p:nvSpPr>
        <p:spPr bwMode="auto">
          <a:xfrm>
            <a:off x="6591300" y="6553200"/>
            <a:ext cx="2933700" cy="3048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37891" name="Text Box 8"/>
          <p:cNvSpPr txBox="1">
            <a:spLocks noChangeArrowheads="1"/>
          </p:cNvSpPr>
          <p:nvPr/>
        </p:nvSpPr>
        <p:spPr bwMode="auto">
          <a:xfrm>
            <a:off x="6896100" y="6521450"/>
            <a:ext cx="2438400" cy="336550"/>
          </a:xfrm>
          <a:prstGeom prst="rect">
            <a:avLst/>
          </a:prstGeom>
          <a:noFill/>
          <a:ln w="9525">
            <a:noFill/>
            <a:miter lim="800000"/>
            <a:headEnd/>
            <a:tailEnd/>
          </a:ln>
        </p:spPr>
        <p:txBody>
          <a:bodyPr>
            <a:spAutoFit/>
          </a:bodyPr>
          <a:lstStyle/>
          <a:p>
            <a:pPr>
              <a:spcBef>
                <a:spcPct val="50000"/>
              </a:spcBef>
            </a:pPr>
            <a:r>
              <a:rPr lang="es-MX" sz="1600">
                <a:solidFill>
                  <a:srgbClr val="FFFFFF"/>
                </a:solidFill>
                <a:cs typeface="Times New Roman" pitchFamily="18" charset="0"/>
              </a:rPr>
              <a:t>Source</a:t>
            </a:r>
            <a:r>
              <a:rPr lang="es-MX" sz="1600">
                <a:solidFill>
                  <a:srgbClr val="FFFFFF"/>
                </a:solidFill>
                <a:latin typeface="Arial" pitchFamily="34" charset="0"/>
                <a:cs typeface="Times New Roman" pitchFamily="18" charset="0"/>
              </a:rPr>
              <a:t>: ENAFI 2008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ChangeArrowheads="1"/>
          </p:cNvSpPr>
          <p:nvPr/>
        </p:nvSpPr>
        <p:spPr bwMode="auto">
          <a:xfrm>
            <a:off x="6591300" y="6553200"/>
            <a:ext cx="2933700" cy="3048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39938" name="Text Box 3"/>
          <p:cNvSpPr txBox="1">
            <a:spLocks noChangeArrowheads="1"/>
          </p:cNvSpPr>
          <p:nvPr/>
        </p:nvSpPr>
        <p:spPr bwMode="auto">
          <a:xfrm>
            <a:off x="7086600" y="6550025"/>
            <a:ext cx="2438400" cy="307975"/>
          </a:xfrm>
          <a:prstGeom prst="rect">
            <a:avLst/>
          </a:prstGeom>
          <a:noFill/>
          <a:ln w="9525">
            <a:noFill/>
            <a:miter lim="800000"/>
            <a:headEnd/>
            <a:tailEnd/>
          </a:ln>
        </p:spPr>
        <p:txBody>
          <a:bodyPr>
            <a:spAutoFit/>
          </a:bodyPr>
          <a:lstStyle/>
          <a:p>
            <a:pPr>
              <a:spcBef>
                <a:spcPct val="50000"/>
              </a:spcBef>
            </a:pPr>
            <a:r>
              <a:rPr lang="es-MX" sz="1400">
                <a:solidFill>
                  <a:srgbClr val="FFFFFF"/>
                </a:solidFill>
                <a:cs typeface="Times New Roman" pitchFamily="18" charset="0"/>
              </a:rPr>
              <a:t>Source: ENAFI 2008</a:t>
            </a:r>
          </a:p>
        </p:txBody>
      </p:sp>
      <p:graphicFrame>
        <p:nvGraphicFramePr>
          <p:cNvPr id="9" name="Chart 8"/>
          <p:cNvGraphicFramePr/>
          <p:nvPr/>
        </p:nvGraphicFramePr>
        <p:xfrm>
          <a:off x="0" y="0"/>
          <a:ext cx="9525000" cy="655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ChangeArrowheads="1"/>
          </p:cNvSpPr>
          <p:nvPr/>
        </p:nvSpPr>
        <p:spPr bwMode="auto">
          <a:xfrm>
            <a:off x="6591300" y="6553200"/>
            <a:ext cx="2933700" cy="3048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41986" name="Text Box 4"/>
          <p:cNvSpPr txBox="1">
            <a:spLocks noChangeArrowheads="1"/>
          </p:cNvSpPr>
          <p:nvPr/>
        </p:nvSpPr>
        <p:spPr bwMode="auto">
          <a:xfrm>
            <a:off x="7086600" y="6550025"/>
            <a:ext cx="2438400" cy="307975"/>
          </a:xfrm>
          <a:prstGeom prst="rect">
            <a:avLst/>
          </a:prstGeom>
          <a:noFill/>
          <a:ln w="9525">
            <a:noFill/>
            <a:miter lim="800000"/>
            <a:headEnd/>
            <a:tailEnd/>
          </a:ln>
        </p:spPr>
        <p:txBody>
          <a:bodyPr>
            <a:spAutoFit/>
          </a:bodyPr>
          <a:lstStyle/>
          <a:p>
            <a:pPr>
              <a:spcBef>
                <a:spcPct val="50000"/>
              </a:spcBef>
            </a:pPr>
            <a:r>
              <a:rPr lang="es-MX" sz="1400">
                <a:solidFill>
                  <a:srgbClr val="FFFFFF"/>
                </a:solidFill>
                <a:cs typeface="Times New Roman" pitchFamily="18" charset="0"/>
              </a:rPr>
              <a:t>Source: ENAFI 2008</a:t>
            </a:r>
          </a:p>
        </p:txBody>
      </p:sp>
      <p:graphicFrame>
        <p:nvGraphicFramePr>
          <p:cNvPr id="4" name="Chart 3"/>
          <p:cNvGraphicFramePr/>
          <p:nvPr/>
        </p:nvGraphicFramePr>
        <p:xfrm>
          <a:off x="0" y="0"/>
          <a:ext cx="9525000" cy="6629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ChangeArrowheads="1"/>
          </p:cNvSpPr>
          <p:nvPr/>
        </p:nvSpPr>
        <p:spPr bwMode="auto">
          <a:xfrm>
            <a:off x="6591300" y="6553200"/>
            <a:ext cx="2933700" cy="3048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44034" name="Text Box 700"/>
          <p:cNvSpPr txBox="1">
            <a:spLocks noChangeArrowheads="1"/>
          </p:cNvSpPr>
          <p:nvPr/>
        </p:nvSpPr>
        <p:spPr bwMode="auto">
          <a:xfrm>
            <a:off x="7086600" y="6550025"/>
            <a:ext cx="2438400" cy="307975"/>
          </a:xfrm>
          <a:prstGeom prst="rect">
            <a:avLst/>
          </a:prstGeom>
          <a:noFill/>
          <a:ln w="9525">
            <a:noFill/>
            <a:miter lim="800000"/>
            <a:headEnd/>
            <a:tailEnd/>
          </a:ln>
        </p:spPr>
        <p:txBody>
          <a:bodyPr>
            <a:spAutoFit/>
          </a:bodyPr>
          <a:lstStyle/>
          <a:p>
            <a:pPr lvl="1">
              <a:spcBef>
                <a:spcPct val="50000"/>
              </a:spcBef>
            </a:pPr>
            <a:r>
              <a:rPr lang="es-MX" sz="1400">
                <a:solidFill>
                  <a:srgbClr val="FFFFFF"/>
                </a:solidFill>
                <a:cs typeface="Times New Roman" pitchFamily="18" charset="0"/>
              </a:rPr>
              <a:t>Source: ENAFI 2008</a:t>
            </a:r>
          </a:p>
        </p:txBody>
      </p:sp>
      <p:graphicFrame>
        <p:nvGraphicFramePr>
          <p:cNvPr id="4" name="Chart 3"/>
          <p:cNvGraphicFramePr/>
          <p:nvPr/>
        </p:nvGraphicFramePr>
        <p:xfrm>
          <a:off x="0" y="0"/>
          <a:ext cx="9525000" cy="6629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4"/>
          <p:cNvSpPr>
            <a:spLocks noChangeArrowheads="1"/>
          </p:cNvSpPr>
          <p:nvPr/>
        </p:nvSpPr>
        <p:spPr bwMode="auto">
          <a:xfrm>
            <a:off x="6591300" y="6553200"/>
            <a:ext cx="2933700" cy="3048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46082" name="Text Box 700"/>
          <p:cNvSpPr txBox="1">
            <a:spLocks noChangeArrowheads="1"/>
          </p:cNvSpPr>
          <p:nvPr/>
        </p:nvSpPr>
        <p:spPr bwMode="auto">
          <a:xfrm>
            <a:off x="7086600" y="6550025"/>
            <a:ext cx="2438400" cy="307975"/>
          </a:xfrm>
          <a:prstGeom prst="rect">
            <a:avLst/>
          </a:prstGeom>
          <a:noFill/>
          <a:ln w="9525">
            <a:noFill/>
            <a:miter lim="800000"/>
            <a:headEnd/>
            <a:tailEnd/>
          </a:ln>
        </p:spPr>
        <p:txBody>
          <a:bodyPr>
            <a:spAutoFit/>
          </a:bodyPr>
          <a:lstStyle/>
          <a:p>
            <a:pPr lvl="1">
              <a:spcBef>
                <a:spcPct val="50000"/>
              </a:spcBef>
            </a:pPr>
            <a:r>
              <a:rPr lang="es-MX" sz="1400">
                <a:solidFill>
                  <a:srgbClr val="FFFFFF"/>
                </a:solidFill>
                <a:cs typeface="Times New Roman" pitchFamily="18" charset="0"/>
              </a:rPr>
              <a:t>Source: ENAFI 2008</a:t>
            </a:r>
          </a:p>
        </p:txBody>
      </p:sp>
      <p:graphicFrame>
        <p:nvGraphicFramePr>
          <p:cNvPr id="4" name="Chart 3"/>
          <p:cNvGraphicFramePr/>
          <p:nvPr/>
        </p:nvGraphicFramePr>
        <p:xfrm>
          <a:off x="0" y="0"/>
          <a:ext cx="9525000" cy="6629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ChangeArrowheads="1"/>
          </p:cNvSpPr>
          <p:nvPr/>
        </p:nvSpPr>
        <p:spPr bwMode="auto">
          <a:xfrm>
            <a:off x="6591300" y="6553200"/>
            <a:ext cx="2933700" cy="3048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graphicFrame>
        <p:nvGraphicFramePr>
          <p:cNvPr id="4" name="Chart 3"/>
          <p:cNvGraphicFramePr/>
          <p:nvPr/>
        </p:nvGraphicFramePr>
        <p:xfrm>
          <a:off x="190500" y="304800"/>
          <a:ext cx="9334500" cy="5867400"/>
        </p:xfrm>
        <a:graphic>
          <a:graphicData uri="http://schemas.openxmlformats.org/drawingml/2006/chart">
            <c:chart xmlns:c="http://schemas.openxmlformats.org/drawingml/2006/chart" xmlns:r="http://schemas.openxmlformats.org/officeDocument/2006/relationships" r:id="rId4"/>
          </a:graphicData>
        </a:graphic>
      </p:graphicFrame>
      <p:sp>
        <p:nvSpPr>
          <p:cNvPr id="48131" name="Text Box 700"/>
          <p:cNvSpPr txBox="1">
            <a:spLocks noChangeArrowheads="1"/>
          </p:cNvSpPr>
          <p:nvPr/>
        </p:nvSpPr>
        <p:spPr bwMode="auto">
          <a:xfrm>
            <a:off x="6819900" y="6534150"/>
            <a:ext cx="2705100" cy="323850"/>
          </a:xfrm>
          <a:prstGeom prst="rect">
            <a:avLst/>
          </a:prstGeom>
          <a:noFill/>
          <a:ln w="9525">
            <a:noFill/>
            <a:miter lim="800000"/>
            <a:headEnd/>
            <a:tailEnd/>
          </a:ln>
        </p:spPr>
        <p:txBody>
          <a:bodyPr>
            <a:spAutoFit/>
          </a:bodyPr>
          <a:lstStyle/>
          <a:p>
            <a:pPr lvl="1">
              <a:spcBef>
                <a:spcPct val="50000"/>
              </a:spcBef>
            </a:pPr>
            <a:r>
              <a:rPr lang="es-MX" sz="1400">
                <a:solidFill>
                  <a:srgbClr val="FFFFFF"/>
                </a:solidFill>
                <a:cs typeface="Times New Roman" pitchFamily="18" charset="0"/>
              </a:rPr>
              <a:t>Source: ENAFI </a:t>
            </a:r>
            <a:r>
              <a:rPr lang="es-MX" sz="1500">
                <a:solidFill>
                  <a:srgbClr val="FFFFFF"/>
                </a:solidFill>
                <a:cs typeface="Times New Roman" pitchFamily="18" charset="0"/>
              </a:rPr>
              <a:t>2008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074" name="Group 2"/>
          <p:cNvGraphicFramePr>
            <a:graphicFrameLocks noGrp="1"/>
          </p:cNvGraphicFramePr>
          <p:nvPr/>
        </p:nvGraphicFramePr>
        <p:xfrm>
          <a:off x="338138" y="1628775"/>
          <a:ext cx="8924925" cy="4679950"/>
        </p:xfrm>
        <a:graphic>
          <a:graphicData uri="http://schemas.openxmlformats.org/drawingml/2006/table">
            <a:tbl>
              <a:tblPr/>
              <a:tblGrid>
                <a:gridCol w="1971675"/>
                <a:gridCol w="942975"/>
                <a:gridCol w="1230312"/>
                <a:gridCol w="1473200"/>
                <a:gridCol w="1570038"/>
                <a:gridCol w="1736725"/>
              </a:tblGrid>
              <a:tr h="906463">
                <a:tc gridSpan="6">
                  <a:txBody>
                    <a:bodyPr/>
                    <a:lstStyle/>
                    <a:p>
                      <a:pPr marL="0" marR="0" lvl="0" indent="0" algn="ctr" defTabSz="914400" rtl="0" eaLnBrk="0" fontAlgn="ctr" latinLnBrk="0" hangingPunct="0">
                        <a:lnSpc>
                          <a:spcPct val="100000"/>
                        </a:lnSpc>
                        <a:spcBef>
                          <a:spcPct val="0"/>
                        </a:spcBef>
                        <a:spcAft>
                          <a:spcPct val="0"/>
                        </a:spcAft>
                        <a:buClrTx/>
                        <a:buSzTx/>
                        <a:buFont typeface="Arial" pitchFamily="34" charset="0"/>
                        <a:buNone/>
                        <a:tabLst/>
                      </a:pPr>
                      <a:r>
                        <a:rPr kumimoji="0" lang="es-MX" sz="2800" b="1" i="0" u="none" strike="noStrike" cap="none" normalizeH="0" baseline="0" smtClean="0">
                          <a:ln>
                            <a:noFill/>
                          </a:ln>
                          <a:solidFill>
                            <a:srgbClr val="000000"/>
                          </a:solidFill>
                          <a:effectLst/>
                          <a:latin typeface="Calibri" pitchFamily="34" charset="0"/>
                          <a:ea typeface="ＭＳ Ｐゴシック" charset="-128"/>
                          <a:cs typeface="Arial" pitchFamily="34" charset="0"/>
                        </a:rPr>
                        <a:t>Directly to a need person (60%)</a:t>
                      </a:r>
                      <a:endParaRPr kumimoji="0" lang="es-MX" sz="2800" b="1"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C577"/>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979488">
                <a:tc>
                  <a:txBody>
                    <a:bodyPr/>
                    <a:lstStyle/>
                    <a:p>
                      <a:pPr marL="0" marR="0" lvl="0" indent="0" algn="ctr" defTabSz="914400" rtl="0" eaLnBrk="0" fontAlgn="ctr"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rgbClr val="000000"/>
                          </a:solidFill>
                          <a:effectLst/>
                          <a:latin typeface="Calibri" pitchFamily="34" charset="0"/>
                          <a:ea typeface="ＭＳ Ｐゴシック" charset="-128"/>
                          <a:cs typeface="Arial" pitchFamily="34" charset="0"/>
                        </a:rPr>
                        <a:t>Monthly income (pesos)</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Other DK/NA</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It is easy</a:t>
                      </a:r>
                    </a:p>
                  </a:txBody>
                  <a:tcPr marL="95239" marR="95239"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Out of charity, pity o rsolidarity</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Trust that the money will be well used</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Because I don</a:t>
                      </a:r>
                      <a:r>
                        <a:rPr kumimoji="0" lang="es-MX" altLang="en-US"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a:t>
                      </a: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t trust organizations</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DK/NA</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16%</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30%</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42%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10%</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n-US"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U</a:t>
                      </a: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p to $1,300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18%</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24%</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40%</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15%</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$1,301-$3,900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4%</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33%</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31%</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11%</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$3,901-$6,500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25%</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27%</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13%</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$6,501-$13,000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26%</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29%</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21%</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$13,001 and above</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7%</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31%</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26%</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33%</a:t>
                      </a: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rgbClr val="000000"/>
                          </a:solidFill>
                          <a:effectLst/>
                          <a:latin typeface="Calibri" pitchFamily="34" charset="0"/>
                          <a:ea typeface="ＭＳ Ｐゴシック" charset="-128"/>
                          <a:cs typeface="Arial" pitchFamily="34" charset="0"/>
                        </a:rPr>
                        <a:t>Over-all averge</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3%</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18%</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28%</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33%</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17%</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39" marR="95239"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0244" name="Rectangle 5"/>
          <p:cNvSpPr txBox="1">
            <a:spLocks/>
          </p:cNvSpPr>
          <p:nvPr/>
        </p:nvSpPr>
        <p:spPr bwMode="auto">
          <a:xfrm>
            <a:off x="338138" y="549275"/>
            <a:ext cx="8699500" cy="1143000"/>
          </a:xfrm>
          <a:prstGeom prst="rect">
            <a:avLst/>
          </a:prstGeom>
          <a:noFill/>
          <a:ln w="9525">
            <a:noFill/>
            <a:miter lim="800000"/>
            <a:headEnd/>
            <a:tailEnd/>
          </a:ln>
        </p:spPr>
        <p:txBody>
          <a:bodyPr/>
          <a:lstStyle/>
          <a:p>
            <a:pPr marL="1117600" indent="-1117600"/>
            <a:r>
              <a:rPr lang="es-MX" sz="3000">
                <a:latin typeface="Calibri" pitchFamily="34" charset="0"/>
              </a:rPr>
              <a:t>Why do you prefer to give directly to the needy?</a:t>
            </a:r>
            <a:endParaRPr lang="es-ES" sz="300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098" name="Group 2"/>
          <p:cNvGraphicFramePr>
            <a:graphicFrameLocks noGrp="1"/>
          </p:cNvGraphicFramePr>
          <p:nvPr/>
        </p:nvGraphicFramePr>
        <p:xfrm>
          <a:off x="261938" y="1268413"/>
          <a:ext cx="9001125" cy="5113337"/>
        </p:xfrm>
        <a:graphic>
          <a:graphicData uri="http://schemas.openxmlformats.org/drawingml/2006/table">
            <a:tbl>
              <a:tblPr/>
              <a:tblGrid>
                <a:gridCol w="1763712"/>
                <a:gridCol w="1236663"/>
                <a:gridCol w="1454150"/>
                <a:gridCol w="1576387"/>
                <a:gridCol w="1373188"/>
                <a:gridCol w="1597025"/>
              </a:tblGrid>
              <a:tr h="379413">
                <a:tc gridSpan="6">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endParaRPr kumimoji="0" lang="en-US"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873125">
                <a:tc gridSpan="6">
                  <a:txBody>
                    <a:bodyPr/>
                    <a:lstStyle/>
                    <a:p>
                      <a:pPr marL="0" marR="0" lvl="0" indent="0" algn="ctr" defTabSz="914400" rtl="0" eaLnBrk="0" fontAlgn="b" latinLnBrk="0" hangingPunct="0">
                        <a:lnSpc>
                          <a:spcPct val="50000"/>
                        </a:lnSpc>
                        <a:spcBef>
                          <a:spcPct val="0"/>
                        </a:spcBef>
                        <a:spcAft>
                          <a:spcPct val="0"/>
                        </a:spcAft>
                        <a:buClrTx/>
                        <a:buSzTx/>
                        <a:buFont typeface="Arial" pitchFamily="34" charset="0"/>
                        <a:buNone/>
                        <a:tabLst/>
                      </a:pPr>
                      <a:r>
                        <a:rPr kumimoji="0" lang="es-MX" sz="3200" b="1" i="0" u="none" strike="noStrike" cap="none" normalizeH="0" baseline="0" smtClean="0">
                          <a:ln>
                            <a:noFill/>
                          </a:ln>
                          <a:solidFill>
                            <a:srgbClr val="000000"/>
                          </a:solidFill>
                          <a:effectLst/>
                          <a:latin typeface="Calibri" pitchFamily="34" charset="0"/>
                          <a:ea typeface="ＭＳ Ｐゴシック" charset="-128"/>
                          <a:cs typeface="Arial" pitchFamily="34" charset="0"/>
                        </a:rPr>
                        <a:t>To Institutions (16%)</a:t>
                      </a:r>
                      <a:endParaRPr kumimoji="0" lang="es-MX" sz="3200" b="1"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p>
                      <a:pPr marL="0" marR="0" lvl="0" indent="0" algn="ctr" defTabSz="914400" rtl="0" eaLnBrk="0" fontAlgn="b" latinLnBrk="0" hangingPunct="0">
                        <a:lnSpc>
                          <a:spcPct val="50000"/>
                        </a:lnSpc>
                        <a:spcBef>
                          <a:spcPct val="0"/>
                        </a:spcBef>
                        <a:spcAft>
                          <a:spcPct val="0"/>
                        </a:spcAft>
                        <a:buClrTx/>
                        <a:buSzTx/>
                        <a:buFont typeface="Arial" pitchFamily="34" charset="0"/>
                        <a:buNone/>
                        <a:tabLst/>
                      </a:pPr>
                      <a:endParaRPr kumimoji="0" lang="es-MX" sz="3200" b="1" i="0" u="none" strike="noStrike" cap="none" normalizeH="0" baseline="0" smtClean="0">
                        <a:ln>
                          <a:noFill/>
                        </a:ln>
                        <a:solidFill>
                          <a:srgbClr val="000000"/>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57CDD"/>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206500">
                <a:tc>
                  <a:txBody>
                    <a:bodyPr/>
                    <a:lstStyle/>
                    <a:p>
                      <a:pPr marL="0" marR="0" lvl="0" indent="0" algn="ctr" defTabSz="914400" rtl="0" eaLnBrk="0" fontAlgn="ctr"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rgbClr val="000000"/>
                          </a:solidFill>
                          <a:effectLst/>
                          <a:latin typeface="Calibri" pitchFamily="34" charset="0"/>
                          <a:ea typeface="ＭＳ Ｐゴシック" charset="-128"/>
                          <a:cs typeface="Arial" pitchFamily="34" charset="0"/>
                        </a:rPr>
                        <a:t>Monthly income (pesos)</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DK/NA</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Greater </a:t>
                      </a:r>
                    </a:p>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impact</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Trust that the organizaci</a:t>
                      </a:r>
                      <a:r>
                        <a:rPr kumimoji="0" lang="en-US"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ó</a:t>
                      </a: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n will make good use </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Tax deductability</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People keep asking but nothing changes</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ct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DK/NA</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0%</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9%</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77%</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9%</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6%</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n-US"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U</a:t>
                      </a: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p to $1,300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0%</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16%</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68%</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11%</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5%</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$1,301-$3,900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3%</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19%</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47%</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7%</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18%</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$3,901-$6,500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18%</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69%</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8%</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$6,501-$13,000</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19%</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60%</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0%</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14%</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rgbClr val="000000"/>
                          </a:solidFill>
                          <a:effectLst/>
                          <a:latin typeface="Calibri" pitchFamily="34" charset="0"/>
                          <a:ea typeface="ＭＳ Ｐゴシック" charset="-128"/>
                          <a:cs typeface="Arial" pitchFamily="34" charset="0"/>
                        </a:rPr>
                        <a:t>$13,001 and above</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0%</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14%</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59%</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5%</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rPr>
                        <a:t>23%</a:t>
                      </a: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0" fontAlgn="t"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rgbClr val="000000"/>
                          </a:solidFill>
                          <a:effectLst/>
                          <a:latin typeface="Calibri" pitchFamily="34" charset="0"/>
                          <a:ea typeface="ＭＳ Ｐゴシック" charset="-128"/>
                          <a:cs typeface="Arial" pitchFamily="34" charset="0"/>
                        </a:rPr>
                        <a:t>Over-all averge</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1%</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16%</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63%</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5%</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 typeface="Arial" pitchFamily="34" charset="0"/>
                        <a:buNone/>
                        <a:tabLst/>
                      </a:pPr>
                      <a:r>
                        <a:rPr kumimoji="0" lang="es-MX" sz="1600" b="1" i="0" u="none" strike="noStrike" cap="none" normalizeH="0" baseline="0" smtClean="0">
                          <a:ln>
                            <a:noFill/>
                          </a:ln>
                          <a:solidFill>
                            <a:schemeClr val="tx1"/>
                          </a:solidFill>
                          <a:effectLst/>
                          <a:latin typeface="Calibri" pitchFamily="34" charset="0"/>
                          <a:ea typeface="ＭＳ Ｐゴシック" charset="-128"/>
                          <a:cs typeface="Arial" pitchFamily="34" charset="0"/>
                        </a:rPr>
                        <a:t>12%</a:t>
                      </a:r>
                      <a:endParaRPr kumimoji="0" lang="es-MX" sz="1600" b="0" i="0" u="none" strike="noStrike" cap="none" normalizeH="0" baseline="0" smtClean="0">
                        <a:ln>
                          <a:noFill/>
                        </a:ln>
                        <a:solidFill>
                          <a:schemeClr val="tx1"/>
                        </a:solidFill>
                        <a:effectLst/>
                        <a:latin typeface="Calibri" pitchFamily="34" charset="0"/>
                        <a:ea typeface="ＭＳ Ｐゴシック" charset="-128"/>
                        <a:cs typeface="Arial" pitchFamily="34" charset="0"/>
                      </a:endParaRPr>
                    </a:p>
                  </a:txBody>
                  <a:tcPr marL="95251" marR="95251"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2293" name="Rectangle 5"/>
          <p:cNvSpPr txBox="1">
            <a:spLocks/>
          </p:cNvSpPr>
          <p:nvPr/>
        </p:nvSpPr>
        <p:spPr bwMode="auto">
          <a:xfrm>
            <a:off x="338138" y="549275"/>
            <a:ext cx="8699500" cy="1143000"/>
          </a:xfrm>
          <a:prstGeom prst="rect">
            <a:avLst/>
          </a:prstGeom>
          <a:noFill/>
          <a:ln w="9525">
            <a:noFill/>
            <a:miter lim="800000"/>
            <a:headEnd/>
            <a:tailEnd/>
          </a:ln>
        </p:spPr>
        <p:txBody>
          <a:bodyPr/>
          <a:lstStyle/>
          <a:p>
            <a:pPr marL="1117600" indent="-1117600"/>
            <a:r>
              <a:rPr lang="es-MX" sz="3000">
                <a:latin typeface="Calibri" pitchFamily="34" charset="0"/>
              </a:rPr>
              <a:t>Why do you prefer to give directly to institutions?</a:t>
            </a:r>
            <a:endParaRPr lang="es-ES" sz="300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1143000" y="1676400"/>
            <a:ext cx="8001000" cy="3962400"/>
          </a:xfrm>
        </p:spPr>
        <p:txBody>
          <a:bodyPr/>
          <a:lstStyle/>
          <a:p>
            <a:pPr marL="0" indent="0" algn="ctr" eaLnBrk="1" hangingPunct="1">
              <a:buFontTx/>
              <a:buNone/>
              <a:tabLst>
                <a:tab pos="571500" algn="l"/>
              </a:tabLst>
            </a:pPr>
            <a:endParaRPr lang="es-MX" sz="2800" smtClean="0">
              <a:latin typeface="Arial" pitchFamily="34" charset="0"/>
              <a:ea typeface="ＭＳ Ｐゴシック" charset="-128"/>
            </a:endParaRPr>
          </a:p>
          <a:p>
            <a:pPr marL="0" indent="0" algn="ctr" eaLnBrk="1" hangingPunct="1">
              <a:tabLst>
                <a:tab pos="571500" algn="l"/>
              </a:tabLst>
            </a:pPr>
            <a:r>
              <a:rPr lang="es-MX" smtClean="0">
                <a:latin typeface="Arial" pitchFamily="34" charset="0"/>
                <a:ea typeface="ＭＳ Ｐゴシック" charset="-128"/>
                <a:cs typeface="Times New Roman" pitchFamily="18" charset="0"/>
              </a:rPr>
              <a:t>How do Mexicans express their generosity? </a:t>
            </a:r>
          </a:p>
          <a:p>
            <a:pPr marL="0" indent="0" algn="ctr" eaLnBrk="1" hangingPunct="1">
              <a:buFontTx/>
              <a:buNone/>
              <a:tabLst>
                <a:tab pos="571500" algn="l"/>
              </a:tabLst>
            </a:pPr>
            <a:endParaRPr lang="es-MX" smtClean="0">
              <a:latin typeface="Arial" pitchFamily="34" charset="0"/>
              <a:ea typeface="ＭＳ Ｐゴシック" charset="-128"/>
              <a:cs typeface="Times New Roman" pitchFamily="18" charset="0"/>
            </a:endParaRPr>
          </a:p>
          <a:p>
            <a:pPr marL="0" indent="0" algn="ctr" eaLnBrk="1" hangingPunct="1">
              <a:tabLst>
                <a:tab pos="571500" algn="l"/>
              </a:tabLst>
            </a:pPr>
            <a:r>
              <a:rPr lang="es-MX" smtClean="0">
                <a:latin typeface="Arial" pitchFamily="34" charset="0"/>
                <a:ea typeface="ＭＳ Ｐゴシック" charset="-128"/>
                <a:cs typeface="Times New Roman" pitchFamily="18" charset="0"/>
              </a:rPr>
              <a:t>How can Mexican generosity be channeled into the strenghtening of organized civil society? </a:t>
            </a:r>
          </a:p>
        </p:txBody>
      </p:sp>
      <p:pic>
        <p:nvPicPr>
          <p:cNvPr id="17410" name="Picture 3" descr="filan2.jpg"/>
          <p:cNvPicPr>
            <a:picLocks noChangeAspect="1"/>
          </p:cNvPicPr>
          <p:nvPr/>
        </p:nvPicPr>
        <p:blipFill>
          <a:blip r:embed="rId3" cstate="print"/>
          <a:srcRect/>
          <a:stretch>
            <a:fillRect/>
          </a:stretch>
        </p:blipFill>
        <p:spPr bwMode="auto">
          <a:xfrm>
            <a:off x="0" y="0"/>
            <a:ext cx="9525000" cy="1258888"/>
          </a:xfrm>
          <a:prstGeom prst="rect">
            <a:avLst/>
          </a:prstGeom>
          <a:noFill/>
          <a:ln w="9525">
            <a:noFill/>
            <a:miter lim="800000"/>
            <a:headEnd/>
            <a:tailEnd/>
          </a:ln>
        </p:spPr>
      </p:pic>
      <p:pic>
        <p:nvPicPr>
          <p:cNvPr id="17411" name="Picture 7" descr="itam.jpg"/>
          <p:cNvPicPr>
            <a:picLocks/>
          </p:cNvPicPr>
          <p:nvPr/>
        </p:nvPicPr>
        <p:blipFill>
          <a:blip r:embed="rId4" cstate="print"/>
          <a:srcRect/>
          <a:stretch>
            <a:fillRect/>
          </a:stretch>
        </p:blipFill>
        <p:spPr bwMode="auto">
          <a:xfrm>
            <a:off x="2924175" y="5964238"/>
            <a:ext cx="3676650" cy="893762"/>
          </a:xfrm>
          <a:prstGeom prst="rect">
            <a:avLst/>
          </a:prstGeom>
          <a:noFill/>
          <a:ln w="9525">
            <a:noFill/>
            <a:miter lim="800000"/>
            <a:headEnd/>
            <a:tailEnd/>
          </a:ln>
        </p:spPr>
      </p:pic>
      <p:sp>
        <p:nvSpPr>
          <p:cNvPr id="17412" name="Rectangle 8"/>
          <p:cNvSpPr>
            <a:spLocks noChangeArrowheads="1"/>
          </p:cNvSpPr>
          <p:nvPr/>
        </p:nvSpPr>
        <p:spPr bwMode="auto">
          <a:xfrm>
            <a:off x="1638300" y="-4763"/>
            <a:ext cx="7886700" cy="1071563"/>
          </a:xfrm>
          <a:prstGeom prst="rect">
            <a:avLst/>
          </a:prstGeom>
          <a:blipFill dpi="0" rotWithShape="1">
            <a:blip r:embed="rId5" cstate="print"/>
            <a:srcRect/>
            <a:stretch>
              <a:fillRect/>
            </a:stretch>
          </a:blipFill>
          <a:ln w="9525">
            <a:noFill/>
            <a:round/>
            <a:headEnd/>
            <a:tailEnd/>
          </a:ln>
        </p:spPr>
        <p:txBody>
          <a:bodyPr wrap="none" anchor="ctr"/>
          <a:lstStyle/>
          <a:p>
            <a:endParaRPr lang="en-US"/>
          </a:p>
        </p:txBody>
      </p:sp>
      <p:sp>
        <p:nvSpPr>
          <p:cNvPr id="17413" name="TextBox 9"/>
          <p:cNvSpPr txBox="1">
            <a:spLocks noChangeArrowheads="1"/>
          </p:cNvSpPr>
          <p:nvPr/>
        </p:nvSpPr>
        <p:spPr bwMode="auto">
          <a:xfrm>
            <a:off x="1943100" y="304800"/>
            <a:ext cx="5867400" cy="646113"/>
          </a:xfrm>
          <a:prstGeom prst="rect">
            <a:avLst/>
          </a:prstGeom>
          <a:noFill/>
          <a:ln w="9525">
            <a:noFill/>
            <a:miter lim="800000"/>
            <a:headEnd/>
            <a:tailEnd/>
          </a:ln>
        </p:spPr>
        <p:txBody>
          <a:bodyPr>
            <a:spAutoFit/>
          </a:bodyPr>
          <a:lstStyle/>
          <a:p>
            <a:r>
              <a:rPr lang="en-US" b="1">
                <a:solidFill>
                  <a:srgbClr val="FFFFFF"/>
                </a:solidFill>
                <a:latin typeface="Arial" pitchFamily="34" charset="0"/>
                <a:cs typeface="Arial" pitchFamily="34" charset="0"/>
              </a:rPr>
              <a:t>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ChangeArrowheads="1"/>
          </p:cNvSpPr>
          <p:nvPr/>
        </p:nvSpPr>
        <p:spPr bwMode="auto">
          <a:xfrm>
            <a:off x="0" y="6553200"/>
            <a:ext cx="2933700" cy="3048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sp>
        <p:nvSpPr>
          <p:cNvPr id="54274" name="Text Box 700"/>
          <p:cNvSpPr txBox="1">
            <a:spLocks noChangeArrowheads="1"/>
          </p:cNvSpPr>
          <p:nvPr/>
        </p:nvSpPr>
        <p:spPr bwMode="auto">
          <a:xfrm>
            <a:off x="0" y="6550025"/>
            <a:ext cx="1711325" cy="307975"/>
          </a:xfrm>
          <a:prstGeom prst="rect">
            <a:avLst/>
          </a:prstGeom>
          <a:noFill/>
          <a:ln w="9525">
            <a:noFill/>
            <a:miter lim="800000"/>
            <a:headEnd/>
            <a:tailEnd/>
          </a:ln>
        </p:spPr>
        <p:txBody>
          <a:bodyPr wrap="none" anchor="ctr">
            <a:spAutoFit/>
          </a:bodyPr>
          <a:lstStyle/>
          <a:p>
            <a:pPr lvl="1" algn="l">
              <a:spcBef>
                <a:spcPct val="50000"/>
              </a:spcBef>
            </a:pPr>
            <a:r>
              <a:rPr lang="es-MX" sz="1400">
                <a:solidFill>
                  <a:srgbClr val="FFFFFF"/>
                </a:solidFill>
                <a:cs typeface="Times New Roman" pitchFamily="18" charset="0"/>
              </a:rPr>
              <a:t>Source: ENAFI 2008</a:t>
            </a:r>
          </a:p>
        </p:txBody>
      </p:sp>
      <p:graphicFrame>
        <p:nvGraphicFramePr>
          <p:cNvPr id="9" name="Chart 8"/>
          <p:cNvGraphicFramePr/>
          <p:nvPr/>
        </p:nvGraphicFramePr>
        <p:xfrm>
          <a:off x="0" y="0"/>
          <a:ext cx="9525000" cy="6858000"/>
        </p:xfrm>
        <a:graphic>
          <a:graphicData uri="http://schemas.openxmlformats.org/drawingml/2006/chart">
            <c:chart xmlns:c="http://schemas.openxmlformats.org/drawingml/2006/chart" xmlns:r="http://schemas.openxmlformats.org/officeDocument/2006/relationships" r:id="rId4"/>
          </a:graphicData>
        </a:graphic>
      </p:graphicFrame>
      <p:sp>
        <p:nvSpPr>
          <p:cNvPr id="54276" name="Oval 9"/>
          <p:cNvSpPr>
            <a:spLocks noChangeArrowheads="1"/>
          </p:cNvSpPr>
          <p:nvPr/>
        </p:nvSpPr>
        <p:spPr bwMode="auto">
          <a:xfrm>
            <a:off x="2400300" y="914400"/>
            <a:ext cx="1143000" cy="304800"/>
          </a:xfrm>
          <a:prstGeom prst="ellipse">
            <a:avLst/>
          </a:prstGeom>
          <a:solidFill>
            <a:srgbClr val="003399">
              <a:alpha val="0"/>
            </a:srgbClr>
          </a:solidFill>
          <a:ln w="9525">
            <a:solidFill>
              <a:schemeClr val="tx1"/>
            </a:solidFill>
            <a:round/>
            <a:headEnd/>
            <a:tailEnd/>
          </a:ln>
        </p:spPr>
        <p:txBody>
          <a:bodyPr wrap="none" anchor="ctr"/>
          <a:lstStyle/>
          <a:p>
            <a:endParaRPr lang="en-US"/>
          </a:p>
        </p:txBody>
      </p:sp>
      <p:sp>
        <p:nvSpPr>
          <p:cNvPr id="54277" name="Oval 10"/>
          <p:cNvSpPr>
            <a:spLocks noChangeArrowheads="1"/>
          </p:cNvSpPr>
          <p:nvPr/>
        </p:nvSpPr>
        <p:spPr bwMode="auto">
          <a:xfrm>
            <a:off x="0" y="4267200"/>
            <a:ext cx="3543300" cy="381000"/>
          </a:xfrm>
          <a:prstGeom prst="ellipse">
            <a:avLst/>
          </a:prstGeom>
          <a:solidFill>
            <a:srgbClr val="003399">
              <a:alpha val="0"/>
            </a:srgbClr>
          </a:solidFill>
          <a:ln w="9525">
            <a:solidFill>
              <a:schemeClr val="tx1"/>
            </a:solidFill>
            <a:round/>
            <a:headEnd/>
            <a:tailEnd/>
          </a:ln>
        </p:spPr>
        <p:txBody>
          <a:bodyPr wrap="none" anchor="ctr"/>
          <a:lstStyle/>
          <a:p>
            <a:endParaRPr lang="en-US"/>
          </a:p>
        </p:txBody>
      </p:sp>
      <p:sp>
        <p:nvSpPr>
          <p:cNvPr id="54278" name="Oval 11"/>
          <p:cNvSpPr>
            <a:spLocks noChangeArrowheads="1"/>
          </p:cNvSpPr>
          <p:nvPr/>
        </p:nvSpPr>
        <p:spPr bwMode="auto">
          <a:xfrm>
            <a:off x="1866900" y="1219200"/>
            <a:ext cx="1676400" cy="304800"/>
          </a:xfrm>
          <a:prstGeom prst="ellipse">
            <a:avLst/>
          </a:prstGeom>
          <a:solidFill>
            <a:srgbClr val="003399">
              <a:alpha val="0"/>
            </a:srgbClr>
          </a:solidFill>
          <a:ln w="9525">
            <a:solidFill>
              <a:schemeClr val="tx1"/>
            </a:solidFill>
            <a:round/>
            <a:headEnd/>
            <a:tailEnd/>
          </a:ln>
        </p:spPr>
        <p:txBody>
          <a:bodyPr wrap="none" anchor="ctr"/>
          <a:lstStyle/>
          <a:p>
            <a:endParaRPr lang="en-US"/>
          </a:p>
        </p:txBody>
      </p:sp>
      <p:sp>
        <p:nvSpPr>
          <p:cNvPr id="54279" name="Oval 12"/>
          <p:cNvSpPr>
            <a:spLocks noChangeArrowheads="1"/>
          </p:cNvSpPr>
          <p:nvPr/>
        </p:nvSpPr>
        <p:spPr bwMode="auto">
          <a:xfrm>
            <a:off x="1638300" y="2133600"/>
            <a:ext cx="2057400" cy="304800"/>
          </a:xfrm>
          <a:prstGeom prst="ellipse">
            <a:avLst/>
          </a:prstGeom>
          <a:solidFill>
            <a:srgbClr val="003399">
              <a:alpha val="0"/>
            </a:srgbClr>
          </a:solidFill>
          <a:ln w="9525">
            <a:solidFill>
              <a:schemeClr val="tx1"/>
            </a:solidFill>
            <a:round/>
            <a:headEnd/>
            <a:tailEnd/>
          </a:ln>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3" descr="filan2.jpg"/>
          <p:cNvPicPr>
            <a:picLocks noChangeAspect="1"/>
          </p:cNvPicPr>
          <p:nvPr/>
        </p:nvPicPr>
        <p:blipFill>
          <a:blip r:embed="rId3" cstate="print"/>
          <a:srcRect/>
          <a:stretch>
            <a:fillRect/>
          </a:stretch>
        </p:blipFill>
        <p:spPr bwMode="auto">
          <a:xfrm>
            <a:off x="0" y="0"/>
            <a:ext cx="9525000" cy="1447800"/>
          </a:xfrm>
          <a:prstGeom prst="rect">
            <a:avLst/>
          </a:prstGeom>
          <a:noFill/>
          <a:ln w="9525">
            <a:noFill/>
            <a:miter lim="800000"/>
            <a:headEnd/>
            <a:tailEnd/>
          </a:ln>
        </p:spPr>
      </p:pic>
      <p:sp>
        <p:nvSpPr>
          <p:cNvPr id="56322" name="Rectangle 3"/>
          <p:cNvSpPr>
            <a:spLocks noGrp="1" noChangeArrowheads="1"/>
          </p:cNvSpPr>
          <p:nvPr>
            <p:ph type="body" idx="1"/>
          </p:nvPr>
        </p:nvSpPr>
        <p:spPr>
          <a:xfrm>
            <a:off x="762000" y="1600200"/>
            <a:ext cx="8096250" cy="4114800"/>
          </a:xfrm>
        </p:spPr>
        <p:txBody>
          <a:bodyPr/>
          <a:lstStyle/>
          <a:p>
            <a:r>
              <a:rPr lang="en-US" sz="2800" smtClean="0">
                <a:latin typeface="Arial" pitchFamily="34" charset="0"/>
                <a:ea typeface="ＭＳ Ｐゴシック" charset="-128"/>
                <a:cs typeface="Arial" pitchFamily="34" charset="0"/>
              </a:rPr>
              <a:t>Mexicans give to those who ask for it: and currently they do not feel that philanthropic organizations have invited them to participate. </a:t>
            </a:r>
            <a:endParaRPr lang="es-MX" sz="2800" smtClean="0">
              <a:latin typeface="Arial" pitchFamily="34" charset="0"/>
              <a:ea typeface="ＭＳ Ｐゴシック" charset="-128"/>
              <a:cs typeface="Arial" pitchFamily="34" charset="0"/>
            </a:endParaRPr>
          </a:p>
          <a:p>
            <a:r>
              <a:rPr lang="en-US" sz="2800" smtClean="0">
                <a:latin typeface="Arial" pitchFamily="34" charset="0"/>
                <a:ea typeface="ＭＳ Ｐゴシック" charset="-128"/>
                <a:cs typeface="Arial" pitchFamily="34" charset="0"/>
              </a:rPr>
              <a:t>Generosity is a direct reflection of a person</a:t>
            </a:r>
            <a:r>
              <a:rPr lang="en-US" altLang="en-US" sz="2800" smtClean="0">
                <a:latin typeface="Arial" pitchFamily="34" charset="0"/>
                <a:ea typeface="ＭＳ Ｐゴシック" charset="-128"/>
                <a:cs typeface="Arial" pitchFamily="34" charset="0"/>
              </a:rPr>
              <a:t>’</a:t>
            </a:r>
            <a:r>
              <a:rPr lang="en-US" sz="2800" smtClean="0">
                <a:latin typeface="Arial" pitchFamily="34" charset="0"/>
                <a:ea typeface="ＭＳ Ｐゴシック" charset="-128"/>
                <a:cs typeface="Arial" pitchFamily="34" charset="0"/>
              </a:rPr>
              <a:t>s sense of trust and belonging, especially in Mexico.</a:t>
            </a:r>
            <a:endParaRPr lang="es-MX" sz="2800" smtClean="0">
              <a:latin typeface="Arial" pitchFamily="34" charset="0"/>
              <a:ea typeface="ＭＳ Ｐゴシック" charset="-128"/>
              <a:cs typeface="Arial" pitchFamily="34" charset="0"/>
            </a:endParaRPr>
          </a:p>
          <a:p>
            <a:r>
              <a:rPr lang="en-US" sz="2800" smtClean="0">
                <a:latin typeface="Arial" pitchFamily="34" charset="0"/>
                <a:ea typeface="ＭＳ Ｐゴシック" charset="-128"/>
                <a:cs typeface="Arial" pitchFamily="34" charset="0"/>
              </a:rPr>
              <a:t>Generosity  </a:t>
            </a:r>
            <a:r>
              <a:rPr lang="en-US" sz="2800" i="1" smtClean="0">
                <a:latin typeface="Arial" pitchFamily="34" charset="0"/>
                <a:ea typeface="ＭＳ Ｐゴシック" charset="-128"/>
                <a:cs typeface="Arial" pitchFamily="34" charset="0"/>
              </a:rPr>
              <a:t>a la mexicana </a:t>
            </a:r>
            <a:r>
              <a:rPr lang="en-US" sz="2800" smtClean="0">
                <a:latin typeface="Arial" pitchFamily="34" charset="0"/>
                <a:ea typeface="ＭＳ Ｐゴシック" charset="-128"/>
                <a:cs typeface="Arial" pitchFamily="34" charset="0"/>
              </a:rPr>
              <a:t>takes place, not through institutions but rather through more informal channels.</a:t>
            </a:r>
            <a:endParaRPr lang="es-MX" sz="2800" smtClean="0">
              <a:latin typeface="Arial" pitchFamily="34" charset="0"/>
              <a:ea typeface="ＭＳ Ｐゴシック" charset="-128"/>
              <a:cs typeface="Arial" pitchFamily="34" charset="0"/>
            </a:endParaRPr>
          </a:p>
          <a:p>
            <a:pPr algn="just" eaLnBrk="1" hangingPunct="1">
              <a:lnSpc>
                <a:spcPct val="90000"/>
              </a:lnSpc>
              <a:buFontTx/>
              <a:buNone/>
            </a:pPr>
            <a:endParaRPr lang="es-MX" sz="2800" smtClean="0">
              <a:latin typeface="Arial" pitchFamily="34" charset="0"/>
              <a:ea typeface="ＭＳ Ｐゴシック" charset="-128"/>
              <a:cs typeface="Times New Roman" pitchFamily="18" charset="0"/>
            </a:endParaRPr>
          </a:p>
        </p:txBody>
      </p:sp>
      <p:sp>
        <p:nvSpPr>
          <p:cNvPr id="56323" name="Rectangle 4"/>
          <p:cNvSpPr>
            <a:spLocks noChangeArrowheads="1"/>
          </p:cNvSpPr>
          <p:nvPr/>
        </p:nvSpPr>
        <p:spPr bwMode="auto">
          <a:xfrm>
            <a:off x="1638300" y="0"/>
            <a:ext cx="7886700" cy="12192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56324" name="Rectangle 2"/>
          <p:cNvSpPr>
            <a:spLocks noGrp="1" noChangeArrowheads="1"/>
          </p:cNvSpPr>
          <p:nvPr>
            <p:ph type="title"/>
          </p:nvPr>
        </p:nvSpPr>
        <p:spPr>
          <a:xfrm>
            <a:off x="714375" y="304800"/>
            <a:ext cx="8096250" cy="1143000"/>
          </a:xfrm>
        </p:spPr>
        <p:txBody>
          <a:bodyPr/>
          <a:lstStyle/>
          <a:p>
            <a:pPr eaLnBrk="1" hangingPunct="1"/>
            <a:r>
              <a:rPr lang="es-MX" sz="3200" b="1" smtClean="0">
                <a:solidFill>
                  <a:srgbClr val="FFFFFF"/>
                </a:solidFill>
                <a:latin typeface="Arial" pitchFamily="34" charset="0"/>
                <a:ea typeface="ＭＳ Ｐゴシック" charset="-128"/>
                <a:cs typeface="Times New Roman" pitchFamily="18" charset="0"/>
              </a:rPr>
              <a:t>How do Mexicans express their generosity? </a:t>
            </a:r>
            <a:r>
              <a:rPr lang="es-MX" sz="3200" smtClean="0">
                <a:solidFill>
                  <a:srgbClr val="FFFFFF"/>
                </a:solidFill>
                <a:latin typeface="Arial" pitchFamily="34" charset="0"/>
                <a:ea typeface="ＭＳ Ｐゴシック" charset="-128"/>
                <a:cs typeface="Times New Roman" pitchFamily="18" charset="0"/>
              </a:rPr>
              <a:t/>
            </a:r>
            <a:br>
              <a:rPr lang="es-MX" sz="3200" smtClean="0">
                <a:solidFill>
                  <a:srgbClr val="FFFFFF"/>
                </a:solidFill>
                <a:latin typeface="Arial" pitchFamily="34" charset="0"/>
                <a:ea typeface="ＭＳ Ｐゴシック" charset="-128"/>
                <a:cs typeface="Times New Roman" pitchFamily="18" charset="0"/>
              </a:rPr>
            </a:br>
            <a:endParaRPr lang="es-MX" sz="3200" smtClean="0">
              <a:solidFill>
                <a:srgbClr val="FFFFFF"/>
              </a:solidFill>
              <a:latin typeface="Arial" pitchFamily="34" charset="0"/>
              <a:ea typeface="ＭＳ Ｐゴシック" charset="-128"/>
              <a:cs typeface="Times New Roman" pitchFamily="18" charset="0"/>
            </a:endParaRPr>
          </a:p>
        </p:txBody>
      </p:sp>
      <p:pic>
        <p:nvPicPr>
          <p:cNvPr id="56325" name="Picture 5" descr="itam.jpg"/>
          <p:cNvPicPr>
            <a:picLocks/>
          </p:cNvPicPr>
          <p:nvPr/>
        </p:nvPicPr>
        <p:blipFill>
          <a:blip r:embed="rId5" cstate="print"/>
          <a:srcRect/>
          <a:stretch>
            <a:fillRect/>
          </a:stretch>
        </p:blipFill>
        <p:spPr bwMode="auto">
          <a:xfrm>
            <a:off x="2924175" y="5964238"/>
            <a:ext cx="3676650" cy="89376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050"/>
          <p:cNvSpPr>
            <a:spLocks noChangeArrowheads="1"/>
          </p:cNvSpPr>
          <p:nvPr/>
        </p:nvSpPr>
        <p:spPr bwMode="auto">
          <a:xfrm>
            <a:off x="685800" y="1371600"/>
            <a:ext cx="8382000" cy="4400550"/>
          </a:xfrm>
          <a:prstGeom prst="rect">
            <a:avLst/>
          </a:prstGeom>
          <a:noFill/>
          <a:ln w="9525">
            <a:noFill/>
            <a:miter lim="800000"/>
            <a:headEnd/>
            <a:tailEnd/>
          </a:ln>
        </p:spPr>
        <p:txBody>
          <a:bodyPr>
            <a:spAutoFit/>
          </a:bodyPr>
          <a:lstStyle/>
          <a:p>
            <a:pPr>
              <a:spcBef>
                <a:spcPct val="50000"/>
              </a:spcBef>
            </a:pPr>
            <a:endParaRPr lang="es-MX" sz="1200">
              <a:latin typeface="Arial" pitchFamily="34" charset="0"/>
              <a:cs typeface="Times New Roman" pitchFamily="18" charset="0"/>
            </a:endParaRPr>
          </a:p>
          <a:p>
            <a:pPr>
              <a:spcBef>
                <a:spcPct val="50000"/>
              </a:spcBef>
            </a:pPr>
            <a:r>
              <a:rPr lang="es-MX" sz="4000" b="1">
                <a:latin typeface="Arial" pitchFamily="34" charset="0"/>
                <a:cs typeface="Times New Roman" pitchFamily="18" charset="0"/>
              </a:rPr>
              <a:t>The results of the ENAFI help us solve the puzzle:</a:t>
            </a:r>
          </a:p>
          <a:p>
            <a:pPr>
              <a:spcBef>
                <a:spcPct val="50000"/>
              </a:spcBef>
            </a:pPr>
            <a:endParaRPr lang="es-MX" sz="800" b="1">
              <a:latin typeface="Arial" pitchFamily="34" charset="0"/>
              <a:cs typeface="Times New Roman" pitchFamily="18" charset="0"/>
            </a:endParaRPr>
          </a:p>
          <a:p>
            <a:pPr>
              <a:spcBef>
                <a:spcPct val="50000"/>
              </a:spcBef>
            </a:pPr>
            <a:r>
              <a:rPr lang="es-MX" sz="3200" u="sng">
                <a:latin typeface="Arial" pitchFamily="34" charset="0"/>
                <a:cs typeface="Times New Roman" pitchFamily="18" charset="0"/>
              </a:rPr>
              <a:t>Informal channels -- not institutions.</a:t>
            </a:r>
          </a:p>
          <a:p>
            <a:pPr>
              <a:spcBef>
                <a:spcPct val="50000"/>
              </a:spcBef>
            </a:pPr>
            <a:r>
              <a:rPr lang="es-MX" sz="3200" u="sng">
                <a:latin typeface="Arial" pitchFamily="34" charset="0"/>
                <a:cs typeface="Times New Roman" pitchFamily="18" charset="0"/>
              </a:rPr>
              <a:t>Generosity, but not the nonprofit sector</a:t>
            </a:r>
            <a:endParaRPr lang="es-MX" sz="2800">
              <a:latin typeface="Arial" pitchFamily="34" charset="0"/>
              <a:cs typeface="Times New Roman" pitchFamily="18" charset="0"/>
            </a:endParaRPr>
          </a:p>
          <a:p>
            <a:pPr>
              <a:spcBef>
                <a:spcPct val="50000"/>
              </a:spcBef>
            </a:pPr>
            <a:endParaRPr lang="es-MX" sz="4000">
              <a:latin typeface="Arial" pitchFamily="34" charset="0"/>
              <a:cs typeface="Times New Roman" pitchFamily="18" charset="0"/>
            </a:endParaRPr>
          </a:p>
        </p:txBody>
      </p:sp>
      <p:pic>
        <p:nvPicPr>
          <p:cNvPr id="58370" name="Picture 2" descr="filan2.jpg"/>
          <p:cNvPicPr>
            <a:picLocks noChangeAspect="1"/>
          </p:cNvPicPr>
          <p:nvPr/>
        </p:nvPicPr>
        <p:blipFill>
          <a:blip r:embed="rId3" cstate="print"/>
          <a:srcRect/>
          <a:stretch>
            <a:fillRect/>
          </a:stretch>
        </p:blipFill>
        <p:spPr bwMode="auto">
          <a:xfrm>
            <a:off x="0" y="0"/>
            <a:ext cx="9525000" cy="1447800"/>
          </a:xfrm>
          <a:prstGeom prst="rect">
            <a:avLst/>
          </a:prstGeom>
          <a:noFill/>
          <a:ln w="9525">
            <a:noFill/>
            <a:miter lim="800000"/>
            <a:headEnd/>
            <a:tailEnd/>
          </a:ln>
        </p:spPr>
      </p:pic>
      <p:sp>
        <p:nvSpPr>
          <p:cNvPr id="58371" name="Rectangle 4"/>
          <p:cNvSpPr>
            <a:spLocks noChangeArrowheads="1"/>
          </p:cNvSpPr>
          <p:nvPr/>
        </p:nvSpPr>
        <p:spPr bwMode="auto">
          <a:xfrm>
            <a:off x="1638300" y="0"/>
            <a:ext cx="7886700" cy="12192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58372" name="TextBox 3"/>
          <p:cNvSpPr txBox="1">
            <a:spLocks noChangeArrowheads="1"/>
          </p:cNvSpPr>
          <p:nvPr/>
        </p:nvSpPr>
        <p:spPr bwMode="auto">
          <a:xfrm>
            <a:off x="1104900" y="0"/>
            <a:ext cx="8420100" cy="1754188"/>
          </a:xfrm>
          <a:prstGeom prst="rect">
            <a:avLst/>
          </a:prstGeom>
          <a:noFill/>
          <a:ln w="9525">
            <a:noFill/>
            <a:miter lim="800000"/>
            <a:headEnd/>
            <a:tailEnd/>
          </a:ln>
        </p:spPr>
        <p:txBody>
          <a:bodyPr>
            <a:spAutoFit/>
          </a:bodyPr>
          <a:lstStyle/>
          <a:p>
            <a:r>
              <a:rPr lang="es-MX" b="1">
                <a:solidFill>
                  <a:srgbClr val="FFFFFF"/>
                </a:solidFill>
                <a:latin typeface="Arial" pitchFamily="34" charset="0"/>
                <a:cs typeface="Times New Roman" pitchFamily="18" charset="0"/>
              </a:rPr>
              <a:t>IV. </a:t>
            </a:r>
            <a:r>
              <a:rPr lang="en-US" b="1">
                <a:solidFill>
                  <a:srgbClr val="FFFFFF"/>
                </a:solidFill>
                <a:latin typeface="Arial" pitchFamily="34" charset="0"/>
                <a:cs typeface="Times New Roman" pitchFamily="18" charset="0"/>
              </a:rPr>
              <a:t>The Results: How do Mexicans express their generosity?</a:t>
            </a:r>
          </a:p>
          <a:p>
            <a:endParaRPr lang="en-US"/>
          </a:p>
        </p:txBody>
      </p:sp>
      <p:pic>
        <p:nvPicPr>
          <p:cNvPr id="58373" name="Picture 5" descr="itam.jpg"/>
          <p:cNvPicPr>
            <a:picLocks/>
          </p:cNvPicPr>
          <p:nvPr/>
        </p:nvPicPr>
        <p:blipFill>
          <a:blip r:embed="rId5" cstate="print"/>
          <a:srcRect/>
          <a:stretch>
            <a:fillRect/>
          </a:stretch>
        </p:blipFill>
        <p:spPr bwMode="auto">
          <a:xfrm>
            <a:off x="2924175" y="5964238"/>
            <a:ext cx="3676650" cy="89376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Oval 5"/>
          <p:cNvSpPr>
            <a:spLocks noChangeArrowheads="1"/>
          </p:cNvSpPr>
          <p:nvPr/>
        </p:nvSpPr>
        <p:spPr bwMode="auto">
          <a:xfrm>
            <a:off x="1524000" y="2362200"/>
            <a:ext cx="2324100" cy="1219200"/>
          </a:xfrm>
          <a:prstGeom prst="ellipse">
            <a:avLst/>
          </a:prstGeom>
          <a:solidFill>
            <a:srgbClr val="00CCFF">
              <a:alpha val="50195"/>
            </a:srgbClr>
          </a:solidFill>
          <a:ln w="9525">
            <a:solidFill>
              <a:schemeClr val="tx1"/>
            </a:solidFill>
            <a:round/>
            <a:headEnd/>
            <a:tailEnd/>
          </a:ln>
        </p:spPr>
        <p:txBody>
          <a:bodyPr wrap="none" anchor="ctr"/>
          <a:lstStyle/>
          <a:p>
            <a:endParaRPr lang="es-MX" sz="2400">
              <a:cs typeface="Times New Roman" pitchFamily="18" charset="0"/>
            </a:endParaRPr>
          </a:p>
        </p:txBody>
      </p:sp>
      <p:sp>
        <p:nvSpPr>
          <p:cNvPr id="75785" name="AutoShape 9"/>
          <p:cNvSpPr>
            <a:spLocks noChangeArrowheads="1"/>
          </p:cNvSpPr>
          <p:nvPr/>
        </p:nvSpPr>
        <p:spPr bwMode="auto">
          <a:xfrm>
            <a:off x="4486275" y="2667000"/>
            <a:ext cx="1143000" cy="457200"/>
          </a:xfrm>
          <a:prstGeom prst="leftRightArrow">
            <a:avLst>
              <a:gd name="adj1" fmla="val 50000"/>
              <a:gd name="adj2" fmla="val 50000"/>
            </a:avLst>
          </a:prstGeom>
          <a:solidFill>
            <a:srgbClr val="003399">
              <a:alpha val="50195"/>
            </a:srgbClr>
          </a:solidFill>
          <a:ln w="9525">
            <a:solidFill>
              <a:schemeClr val="tx1"/>
            </a:solidFill>
            <a:miter lim="800000"/>
            <a:headEnd/>
            <a:tailEnd/>
          </a:ln>
        </p:spPr>
        <p:txBody>
          <a:bodyPr wrap="none" anchor="ctr"/>
          <a:lstStyle/>
          <a:p>
            <a:endParaRPr lang="es-MX"/>
          </a:p>
        </p:txBody>
      </p:sp>
      <p:sp>
        <p:nvSpPr>
          <p:cNvPr id="75786" name="AutoShape 10"/>
          <p:cNvSpPr>
            <a:spLocks noChangeArrowheads="1"/>
          </p:cNvSpPr>
          <p:nvPr/>
        </p:nvSpPr>
        <p:spPr bwMode="auto">
          <a:xfrm>
            <a:off x="4533900" y="3962400"/>
            <a:ext cx="1143000" cy="457200"/>
          </a:xfrm>
          <a:prstGeom prst="leftRightArrow">
            <a:avLst>
              <a:gd name="adj1" fmla="val 50000"/>
              <a:gd name="adj2" fmla="val 50000"/>
            </a:avLst>
          </a:prstGeom>
          <a:solidFill>
            <a:srgbClr val="003399">
              <a:alpha val="50195"/>
            </a:srgbClr>
          </a:solidFill>
          <a:ln w="9525">
            <a:solidFill>
              <a:schemeClr val="tx1"/>
            </a:solidFill>
            <a:miter lim="800000"/>
            <a:headEnd/>
            <a:tailEnd/>
          </a:ln>
        </p:spPr>
        <p:txBody>
          <a:bodyPr wrap="none" anchor="ctr"/>
          <a:lstStyle/>
          <a:p>
            <a:endParaRPr lang="es-MX"/>
          </a:p>
        </p:txBody>
      </p:sp>
      <p:sp>
        <p:nvSpPr>
          <p:cNvPr id="75787" name="AutoShape 11"/>
          <p:cNvSpPr>
            <a:spLocks noChangeArrowheads="1"/>
          </p:cNvSpPr>
          <p:nvPr/>
        </p:nvSpPr>
        <p:spPr bwMode="auto">
          <a:xfrm>
            <a:off x="4572000" y="5334000"/>
            <a:ext cx="1143000" cy="457200"/>
          </a:xfrm>
          <a:prstGeom prst="leftRightArrow">
            <a:avLst>
              <a:gd name="adj1" fmla="val 50000"/>
              <a:gd name="adj2" fmla="val 50000"/>
            </a:avLst>
          </a:prstGeom>
          <a:solidFill>
            <a:srgbClr val="003399">
              <a:alpha val="50195"/>
            </a:srgbClr>
          </a:solidFill>
          <a:ln w="9525">
            <a:solidFill>
              <a:schemeClr val="tx1"/>
            </a:solidFill>
            <a:miter lim="800000"/>
            <a:headEnd/>
            <a:tailEnd/>
          </a:ln>
        </p:spPr>
        <p:txBody>
          <a:bodyPr wrap="none" anchor="ctr"/>
          <a:lstStyle/>
          <a:p>
            <a:endParaRPr lang="es-MX"/>
          </a:p>
        </p:txBody>
      </p:sp>
      <p:sp>
        <p:nvSpPr>
          <p:cNvPr id="75799" name="Text Box 23"/>
          <p:cNvSpPr txBox="1">
            <a:spLocks noChangeArrowheads="1"/>
          </p:cNvSpPr>
          <p:nvPr/>
        </p:nvSpPr>
        <p:spPr bwMode="auto">
          <a:xfrm>
            <a:off x="1428750" y="1752600"/>
            <a:ext cx="2819400" cy="457200"/>
          </a:xfrm>
          <a:prstGeom prst="rect">
            <a:avLst/>
          </a:prstGeom>
          <a:noFill/>
          <a:ln w="9525">
            <a:noFill/>
            <a:miter lim="800000"/>
            <a:headEnd/>
            <a:tailEnd/>
          </a:ln>
        </p:spPr>
        <p:txBody>
          <a:bodyPr>
            <a:spAutoFit/>
          </a:bodyPr>
          <a:lstStyle/>
          <a:p>
            <a:pPr algn="l">
              <a:spcBef>
                <a:spcPct val="50000"/>
              </a:spcBef>
            </a:pPr>
            <a:r>
              <a:rPr lang="es-MX" sz="2400" b="1">
                <a:latin typeface="Arial" pitchFamily="34" charset="0"/>
              </a:rPr>
              <a:t>Mexican People</a:t>
            </a:r>
          </a:p>
        </p:txBody>
      </p:sp>
      <p:sp>
        <p:nvSpPr>
          <p:cNvPr id="75800" name="Text Box 24"/>
          <p:cNvSpPr txBox="1">
            <a:spLocks noChangeArrowheads="1"/>
          </p:cNvSpPr>
          <p:nvPr/>
        </p:nvSpPr>
        <p:spPr bwMode="auto">
          <a:xfrm>
            <a:off x="5219700" y="1752600"/>
            <a:ext cx="4305300" cy="461963"/>
          </a:xfrm>
          <a:prstGeom prst="rect">
            <a:avLst/>
          </a:prstGeom>
          <a:noFill/>
          <a:ln w="9525">
            <a:noFill/>
            <a:miter lim="800000"/>
            <a:headEnd/>
            <a:tailEnd/>
          </a:ln>
        </p:spPr>
        <p:txBody>
          <a:bodyPr>
            <a:spAutoFit/>
          </a:bodyPr>
          <a:lstStyle/>
          <a:p>
            <a:pPr algn="l">
              <a:spcBef>
                <a:spcPct val="50000"/>
              </a:spcBef>
            </a:pPr>
            <a:r>
              <a:rPr lang="es-MX" sz="2400" b="1">
                <a:latin typeface="Arial" pitchFamily="34" charset="0"/>
              </a:rPr>
              <a:t>Nonprofit Organizations</a:t>
            </a:r>
          </a:p>
        </p:txBody>
      </p:sp>
      <p:sp>
        <p:nvSpPr>
          <p:cNvPr id="75802" name="Oval 26"/>
          <p:cNvSpPr>
            <a:spLocks noChangeArrowheads="1"/>
          </p:cNvSpPr>
          <p:nvPr/>
        </p:nvSpPr>
        <p:spPr bwMode="auto">
          <a:xfrm>
            <a:off x="1524000" y="3733800"/>
            <a:ext cx="2324100" cy="1219200"/>
          </a:xfrm>
          <a:prstGeom prst="ellipse">
            <a:avLst/>
          </a:prstGeom>
          <a:solidFill>
            <a:srgbClr val="00CCFF">
              <a:alpha val="50195"/>
            </a:srgbClr>
          </a:solidFill>
          <a:ln w="9525">
            <a:solidFill>
              <a:schemeClr val="tx1"/>
            </a:solidFill>
            <a:round/>
            <a:headEnd/>
            <a:tailEnd/>
          </a:ln>
        </p:spPr>
        <p:txBody>
          <a:bodyPr wrap="none" anchor="ctr"/>
          <a:lstStyle/>
          <a:p>
            <a:endParaRPr lang="es-MX" sz="2400">
              <a:cs typeface="Times New Roman" pitchFamily="18" charset="0"/>
            </a:endParaRPr>
          </a:p>
        </p:txBody>
      </p:sp>
      <p:sp>
        <p:nvSpPr>
          <p:cNvPr id="75803" name="Text Box 27"/>
          <p:cNvSpPr txBox="1">
            <a:spLocks noChangeArrowheads="1"/>
          </p:cNvSpPr>
          <p:nvPr/>
        </p:nvSpPr>
        <p:spPr bwMode="auto">
          <a:xfrm>
            <a:off x="1790700" y="4133850"/>
            <a:ext cx="1790700" cy="396875"/>
          </a:xfrm>
          <a:prstGeom prst="rect">
            <a:avLst/>
          </a:prstGeom>
          <a:noFill/>
          <a:ln w="9525">
            <a:noFill/>
            <a:miter lim="800000"/>
            <a:headEnd/>
            <a:tailEnd/>
          </a:ln>
        </p:spPr>
        <p:txBody>
          <a:bodyPr>
            <a:spAutoFit/>
          </a:bodyPr>
          <a:lstStyle/>
          <a:p>
            <a:pPr>
              <a:spcBef>
                <a:spcPct val="50000"/>
              </a:spcBef>
            </a:pPr>
            <a:r>
              <a:rPr lang="es-MX" sz="2000" b="1">
                <a:latin typeface="Arial" pitchFamily="34" charset="0"/>
              </a:rPr>
              <a:t>Lack of Trust</a:t>
            </a:r>
          </a:p>
        </p:txBody>
      </p:sp>
      <p:sp>
        <p:nvSpPr>
          <p:cNvPr id="75804" name="Oval 28"/>
          <p:cNvSpPr>
            <a:spLocks noChangeArrowheads="1"/>
          </p:cNvSpPr>
          <p:nvPr/>
        </p:nvSpPr>
        <p:spPr bwMode="auto">
          <a:xfrm>
            <a:off x="1524000" y="5105400"/>
            <a:ext cx="2324100" cy="1219200"/>
          </a:xfrm>
          <a:prstGeom prst="ellipse">
            <a:avLst/>
          </a:prstGeom>
          <a:solidFill>
            <a:srgbClr val="00CCFF">
              <a:alpha val="50195"/>
            </a:srgbClr>
          </a:solidFill>
          <a:ln w="9525">
            <a:solidFill>
              <a:schemeClr val="tx1"/>
            </a:solidFill>
            <a:round/>
            <a:headEnd/>
            <a:tailEnd/>
          </a:ln>
        </p:spPr>
        <p:txBody>
          <a:bodyPr wrap="none" anchor="ctr"/>
          <a:lstStyle/>
          <a:p>
            <a:endParaRPr lang="es-MX" sz="2400">
              <a:cs typeface="Times New Roman" pitchFamily="18" charset="0"/>
            </a:endParaRPr>
          </a:p>
        </p:txBody>
      </p:sp>
      <p:sp>
        <p:nvSpPr>
          <p:cNvPr id="75805" name="Text Box 29"/>
          <p:cNvSpPr txBox="1">
            <a:spLocks noChangeArrowheads="1"/>
          </p:cNvSpPr>
          <p:nvPr/>
        </p:nvSpPr>
        <p:spPr bwMode="auto">
          <a:xfrm>
            <a:off x="1562100" y="2514600"/>
            <a:ext cx="2247900" cy="1016000"/>
          </a:xfrm>
          <a:prstGeom prst="rect">
            <a:avLst/>
          </a:prstGeom>
          <a:noFill/>
          <a:ln w="9525">
            <a:noFill/>
            <a:miter lim="800000"/>
            <a:headEnd/>
            <a:tailEnd/>
          </a:ln>
        </p:spPr>
        <p:txBody>
          <a:bodyPr>
            <a:spAutoFit/>
          </a:bodyPr>
          <a:lstStyle/>
          <a:p>
            <a:pPr>
              <a:spcBef>
                <a:spcPct val="50000"/>
              </a:spcBef>
            </a:pPr>
            <a:r>
              <a:rPr lang="es-MX" sz="1800" b="1">
                <a:latin typeface="Arial" pitchFamily="34" charset="0"/>
              </a:rPr>
              <a:t>Low participation</a:t>
            </a:r>
            <a:r>
              <a:rPr lang="es-MX" sz="2000" b="1">
                <a:latin typeface="Arial" pitchFamily="34" charset="0"/>
              </a:rPr>
              <a:t>: time, talent, treasure</a:t>
            </a:r>
          </a:p>
        </p:txBody>
      </p:sp>
      <p:sp>
        <p:nvSpPr>
          <p:cNvPr id="75806" name="Oval 30"/>
          <p:cNvSpPr>
            <a:spLocks noChangeArrowheads="1"/>
          </p:cNvSpPr>
          <p:nvPr/>
        </p:nvSpPr>
        <p:spPr bwMode="auto">
          <a:xfrm>
            <a:off x="6286500" y="2362200"/>
            <a:ext cx="2324100" cy="1219200"/>
          </a:xfrm>
          <a:prstGeom prst="ellipse">
            <a:avLst/>
          </a:prstGeom>
          <a:solidFill>
            <a:srgbClr val="00CCFF">
              <a:alpha val="50195"/>
            </a:srgbClr>
          </a:solidFill>
          <a:ln w="9525">
            <a:solidFill>
              <a:schemeClr val="tx1"/>
            </a:solidFill>
            <a:round/>
            <a:headEnd/>
            <a:tailEnd/>
          </a:ln>
        </p:spPr>
        <p:txBody>
          <a:bodyPr wrap="none" anchor="ctr"/>
          <a:lstStyle/>
          <a:p>
            <a:endParaRPr lang="es-MX" sz="2400">
              <a:cs typeface="Times New Roman" pitchFamily="18" charset="0"/>
            </a:endParaRPr>
          </a:p>
        </p:txBody>
      </p:sp>
      <p:sp>
        <p:nvSpPr>
          <p:cNvPr id="75808" name="Oval 32"/>
          <p:cNvSpPr>
            <a:spLocks noChangeArrowheads="1"/>
          </p:cNvSpPr>
          <p:nvPr/>
        </p:nvSpPr>
        <p:spPr bwMode="auto">
          <a:xfrm>
            <a:off x="6267450" y="3733800"/>
            <a:ext cx="2324100" cy="1219200"/>
          </a:xfrm>
          <a:prstGeom prst="ellipse">
            <a:avLst/>
          </a:prstGeom>
          <a:solidFill>
            <a:srgbClr val="00CCFF">
              <a:alpha val="50195"/>
            </a:srgbClr>
          </a:solidFill>
          <a:ln w="9525">
            <a:solidFill>
              <a:schemeClr val="tx1"/>
            </a:solidFill>
            <a:round/>
            <a:headEnd/>
            <a:tailEnd/>
          </a:ln>
        </p:spPr>
        <p:txBody>
          <a:bodyPr wrap="none" anchor="ctr"/>
          <a:lstStyle/>
          <a:p>
            <a:endParaRPr lang="es-MX" sz="2400">
              <a:cs typeface="Times New Roman" pitchFamily="18" charset="0"/>
            </a:endParaRPr>
          </a:p>
        </p:txBody>
      </p:sp>
      <p:sp>
        <p:nvSpPr>
          <p:cNvPr id="75809" name="Text Box 33"/>
          <p:cNvSpPr txBox="1">
            <a:spLocks noChangeArrowheads="1"/>
          </p:cNvSpPr>
          <p:nvPr/>
        </p:nvSpPr>
        <p:spPr bwMode="auto">
          <a:xfrm>
            <a:off x="6438900" y="3886200"/>
            <a:ext cx="2019300" cy="1016000"/>
          </a:xfrm>
          <a:prstGeom prst="rect">
            <a:avLst/>
          </a:prstGeom>
          <a:noFill/>
          <a:ln w="9525">
            <a:noFill/>
            <a:miter lim="800000"/>
            <a:headEnd/>
            <a:tailEnd/>
          </a:ln>
        </p:spPr>
        <p:txBody>
          <a:bodyPr>
            <a:spAutoFit/>
          </a:bodyPr>
          <a:lstStyle/>
          <a:p>
            <a:pPr>
              <a:spcBef>
                <a:spcPct val="50000"/>
              </a:spcBef>
            </a:pPr>
            <a:r>
              <a:rPr lang="es-MX" sz="2000" b="1">
                <a:latin typeface="Arial" pitchFamily="34" charset="0"/>
              </a:rPr>
              <a:t>Accountability and Transparency</a:t>
            </a:r>
          </a:p>
        </p:txBody>
      </p:sp>
      <p:sp>
        <p:nvSpPr>
          <p:cNvPr id="75810" name="Oval 34"/>
          <p:cNvSpPr>
            <a:spLocks noChangeArrowheads="1"/>
          </p:cNvSpPr>
          <p:nvPr/>
        </p:nvSpPr>
        <p:spPr bwMode="auto">
          <a:xfrm>
            <a:off x="6324600" y="5105400"/>
            <a:ext cx="2324100" cy="1219200"/>
          </a:xfrm>
          <a:prstGeom prst="ellipse">
            <a:avLst/>
          </a:prstGeom>
          <a:solidFill>
            <a:srgbClr val="00CCFF">
              <a:alpha val="50195"/>
            </a:srgbClr>
          </a:solidFill>
          <a:ln w="9525">
            <a:solidFill>
              <a:schemeClr val="tx1"/>
            </a:solidFill>
            <a:round/>
            <a:headEnd/>
            <a:tailEnd/>
          </a:ln>
        </p:spPr>
        <p:txBody>
          <a:bodyPr wrap="none" anchor="ctr"/>
          <a:lstStyle/>
          <a:p>
            <a:endParaRPr lang="es-MX" sz="2400">
              <a:cs typeface="Times New Roman" pitchFamily="18" charset="0"/>
            </a:endParaRPr>
          </a:p>
        </p:txBody>
      </p:sp>
      <p:sp>
        <p:nvSpPr>
          <p:cNvPr id="75811" name="Text Box 35"/>
          <p:cNvSpPr txBox="1">
            <a:spLocks noChangeArrowheads="1"/>
          </p:cNvSpPr>
          <p:nvPr/>
        </p:nvSpPr>
        <p:spPr bwMode="auto">
          <a:xfrm>
            <a:off x="6324600" y="2514600"/>
            <a:ext cx="2209800" cy="1016000"/>
          </a:xfrm>
          <a:prstGeom prst="rect">
            <a:avLst/>
          </a:prstGeom>
          <a:noFill/>
          <a:ln w="9525">
            <a:noFill/>
            <a:miter lim="800000"/>
            <a:headEnd/>
            <a:tailEnd/>
          </a:ln>
        </p:spPr>
        <p:txBody>
          <a:bodyPr>
            <a:spAutoFit/>
          </a:bodyPr>
          <a:lstStyle/>
          <a:p>
            <a:pPr>
              <a:spcBef>
                <a:spcPct val="50000"/>
              </a:spcBef>
            </a:pPr>
            <a:r>
              <a:rPr lang="es-MX" sz="2000" b="1">
                <a:latin typeface="Arial" pitchFamily="34" charset="0"/>
              </a:rPr>
              <a:t>Initiatives to promote participation</a:t>
            </a:r>
          </a:p>
        </p:txBody>
      </p:sp>
      <p:sp>
        <p:nvSpPr>
          <p:cNvPr id="75812" name="Text Box 36"/>
          <p:cNvSpPr txBox="1">
            <a:spLocks noChangeArrowheads="1"/>
          </p:cNvSpPr>
          <p:nvPr/>
        </p:nvSpPr>
        <p:spPr bwMode="auto">
          <a:xfrm>
            <a:off x="1638300" y="5029200"/>
            <a:ext cx="2114550" cy="1323975"/>
          </a:xfrm>
          <a:prstGeom prst="rect">
            <a:avLst/>
          </a:prstGeom>
          <a:noFill/>
          <a:ln w="9525">
            <a:noFill/>
            <a:miter lim="800000"/>
            <a:headEnd/>
            <a:tailEnd/>
          </a:ln>
        </p:spPr>
        <p:txBody>
          <a:bodyPr>
            <a:spAutoFit/>
          </a:bodyPr>
          <a:lstStyle/>
          <a:p>
            <a:pPr>
              <a:spcBef>
                <a:spcPct val="50000"/>
              </a:spcBef>
            </a:pPr>
            <a:r>
              <a:rPr lang="es-MX" sz="2000" b="1">
                <a:latin typeface="Arial" pitchFamily="34" charset="0"/>
              </a:rPr>
              <a:t>Don´t understand the actions of the sector</a:t>
            </a:r>
          </a:p>
        </p:txBody>
      </p:sp>
      <p:sp>
        <p:nvSpPr>
          <p:cNvPr id="75813" name="Text Box 37"/>
          <p:cNvSpPr txBox="1">
            <a:spLocks noChangeArrowheads="1"/>
          </p:cNvSpPr>
          <p:nvPr/>
        </p:nvSpPr>
        <p:spPr bwMode="auto">
          <a:xfrm>
            <a:off x="6591300" y="5486400"/>
            <a:ext cx="1790700" cy="396875"/>
          </a:xfrm>
          <a:prstGeom prst="rect">
            <a:avLst/>
          </a:prstGeom>
          <a:noFill/>
          <a:ln w="9525">
            <a:noFill/>
            <a:miter lim="800000"/>
            <a:headEnd/>
            <a:tailEnd/>
          </a:ln>
        </p:spPr>
        <p:txBody>
          <a:bodyPr>
            <a:spAutoFit/>
          </a:bodyPr>
          <a:lstStyle/>
          <a:p>
            <a:pPr>
              <a:spcBef>
                <a:spcPct val="50000"/>
              </a:spcBef>
            </a:pPr>
            <a:r>
              <a:rPr lang="es-MX" sz="2000" b="1">
                <a:latin typeface="Arial" pitchFamily="34" charset="0"/>
              </a:rPr>
              <a:t>Visibility </a:t>
            </a:r>
          </a:p>
        </p:txBody>
      </p:sp>
      <p:pic>
        <p:nvPicPr>
          <p:cNvPr id="60434" name="Picture 19" descr="filan2.jpg"/>
          <p:cNvPicPr>
            <a:picLocks noChangeAspect="1"/>
          </p:cNvPicPr>
          <p:nvPr/>
        </p:nvPicPr>
        <p:blipFill>
          <a:blip r:embed="rId3" cstate="print"/>
          <a:srcRect/>
          <a:stretch>
            <a:fillRect/>
          </a:stretch>
        </p:blipFill>
        <p:spPr bwMode="auto">
          <a:xfrm>
            <a:off x="0" y="0"/>
            <a:ext cx="9525000" cy="1447800"/>
          </a:xfrm>
          <a:prstGeom prst="rect">
            <a:avLst/>
          </a:prstGeom>
          <a:noFill/>
          <a:ln w="9525">
            <a:noFill/>
            <a:miter lim="800000"/>
            <a:headEnd/>
            <a:tailEnd/>
          </a:ln>
        </p:spPr>
      </p:pic>
      <p:sp>
        <p:nvSpPr>
          <p:cNvPr id="60435" name="Rectangle 21"/>
          <p:cNvSpPr>
            <a:spLocks noChangeArrowheads="1"/>
          </p:cNvSpPr>
          <p:nvPr/>
        </p:nvSpPr>
        <p:spPr bwMode="auto">
          <a:xfrm>
            <a:off x="1638300" y="0"/>
            <a:ext cx="7886700" cy="12192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60436" name="Rectangle 3"/>
          <p:cNvSpPr>
            <a:spLocks noChangeArrowheads="1"/>
          </p:cNvSpPr>
          <p:nvPr/>
        </p:nvSpPr>
        <p:spPr bwMode="auto">
          <a:xfrm>
            <a:off x="1028700" y="0"/>
            <a:ext cx="8496300" cy="1219200"/>
          </a:xfrm>
          <a:prstGeom prst="rect">
            <a:avLst/>
          </a:prstGeom>
          <a:noFill/>
          <a:ln w="9525">
            <a:noFill/>
            <a:miter lim="800000"/>
            <a:headEnd/>
            <a:tailEnd/>
          </a:ln>
        </p:spPr>
        <p:txBody>
          <a:bodyPr anchor="ctr"/>
          <a:lstStyle/>
          <a:p>
            <a:r>
              <a:rPr lang="es-MX" sz="2800" b="1">
                <a:solidFill>
                  <a:srgbClr val="FFFFFF"/>
                </a:solidFill>
                <a:latin typeface="Arial" pitchFamily="34" charset="0"/>
                <a:cs typeface="Times New Roman" pitchFamily="18" charset="0"/>
              </a:rPr>
              <a:t>V. The true puzzle: How we promote the development of generosity towards growing the Mexican Third Sector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99"/>
                                        </p:tgtEl>
                                        <p:attrNameLst>
                                          <p:attrName>style.visibility</p:attrName>
                                        </p:attrNameLst>
                                      </p:cBhvr>
                                      <p:to>
                                        <p:strVal val="visible"/>
                                      </p:to>
                                    </p:set>
                                    <p:anim calcmode="lin" valueType="num">
                                      <p:cBhvr additive="base">
                                        <p:cTn id="7" dur="500" fill="hold"/>
                                        <p:tgtEl>
                                          <p:spTgt spid="75799"/>
                                        </p:tgtEl>
                                        <p:attrNameLst>
                                          <p:attrName>ppt_x</p:attrName>
                                        </p:attrNameLst>
                                      </p:cBhvr>
                                      <p:tavLst>
                                        <p:tav tm="0">
                                          <p:val>
                                            <p:strVal val="0-#ppt_w/2"/>
                                          </p:val>
                                        </p:tav>
                                        <p:tav tm="100000">
                                          <p:val>
                                            <p:strVal val="#ppt_x"/>
                                          </p:val>
                                        </p:tav>
                                      </p:tavLst>
                                    </p:anim>
                                    <p:anim calcmode="lin" valueType="num">
                                      <p:cBhvr additive="base">
                                        <p:cTn id="8" dur="500" fill="hold"/>
                                        <p:tgtEl>
                                          <p:spTgt spid="7579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16" fill="hold" grpId="0" nodeType="afterEffect">
                                  <p:stCondLst>
                                    <p:cond delay="1000"/>
                                  </p:stCondLst>
                                  <p:childTnLst>
                                    <p:set>
                                      <p:cBhvr>
                                        <p:cTn id="11" dur="1" fill="hold">
                                          <p:stCondLst>
                                            <p:cond delay="0"/>
                                          </p:stCondLst>
                                        </p:cTn>
                                        <p:tgtEl>
                                          <p:spTgt spid="75781"/>
                                        </p:tgtEl>
                                        <p:attrNameLst>
                                          <p:attrName>style.visibility</p:attrName>
                                        </p:attrNameLst>
                                      </p:cBhvr>
                                      <p:to>
                                        <p:strVal val="visible"/>
                                      </p:to>
                                    </p:set>
                                    <p:anim calcmode="lin" valueType="num">
                                      <p:cBhvr>
                                        <p:cTn id="12" dur="500" fill="hold"/>
                                        <p:tgtEl>
                                          <p:spTgt spid="75781"/>
                                        </p:tgtEl>
                                        <p:attrNameLst>
                                          <p:attrName>ppt_w</p:attrName>
                                        </p:attrNameLst>
                                      </p:cBhvr>
                                      <p:tavLst>
                                        <p:tav tm="0">
                                          <p:val>
                                            <p:fltVal val="0"/>
                                          </p:val>
                                        </p:tav>
                                        <p:tav tm="100000">
                                          <p:val>
                                            <p:strVal val="#ppt_w"/>
                                          </p:val>
                                        </p:tav>
                                      </p:tavLst>
                                    </p:anim>
                                    <p:anim calcmode="lin" valueType="num">
                                      <p:cBhvr>
                                        <p:cTn id="13" dur="500" fill="hold"/>
                                        <p:tgtEl>
                                          <p:spTgt spid="75781"/>
                                        </p:tgtEl>
                                        <p:attrNameLst>
                                          <p:attrName>ppt_h</p:attrName>
                                        </p:attrNameLst>
                                      </p:cBhvr>
                                      <p:tavLst>
                                        <p:tav tm="0">
                                          <p:val>
                                            <p:fltVal val="0"/>
                                          </p:val>
                                        </p:tav>
                                        <p:tav tm="100000">
                                          <p:val>
                                            <p:strVal val="#ppt_h"/>
                                          </p:val>
                                        </p:tav>
                                      </p:tavLst>
                                    </p:anim>
                                  </p:childTnLst>
                                </p:cTn>
                              </p:par>
                            </p:childTnLst>
                          </p:cTn>
                        </p:par>
                        <p:par>
                          <p:cTn id="14" fill="hold" nodeType="afterGroup">
                            <p:stCondLst>
                              <p:cond delay="2000"/>
                            </p:stCondLst>
                            <p:childTnLst>
                              <p:par>
                                <p:cTn id="15" presetID="23" presetClass="entr" presetSubtype="16" fill="hold" grpId="0" nodeType="afterEffect">
                                  <p:stCondLst>
                                    <p:cond delay="1000"/>
                                  </p:stCondLst>
                                  <p:childTnLst>
                                    <p:set>
                                      <p:cBhvr>
                                        <p:cTn id="16" dur="1" fill="hold">
                                          <p:stCondLst>
                                            <p:cond delay="0"/>
                                          </p:stCondLst>
                                        </p:cTn>
                                        <p:tgtEl>
                                          <p:spTgt spid="75805"/>
                                        </p:tgtEl>
                                        <p:attrNameLst>
                                          <p:attrName>style.visibility</p:attrName>
                                        </p:attrNameLst>
                                      </p:cBhvr>
                                      <p:to>
                                        <p:strVal val="visible"/>
                                      </p:to>
                                    </p:set>
                                    <p:anim calcmode="lin" valueType="num">
                                      <p:cBhvr>
                                        <p:cTn id="17" dur="500" fill="hold"/>
                                        <p:tgtEl>
                                          <p:spTgt spid="75805"/>
                                        </p:tgtEl>
                                        <p:attrNameLst>
                                          <p:attrName>ppt_w</p:attrName>
                                        </p:attrNameLst>
                                      </p:cBhvr>
                                      <p:tavLst>
                                        <p:tav tm="0">
                                          <p:val>
                                            <p:fltVal val="0"/>
                                          </p:val>
                                        </p:tav>
                                        <p:tav tm="100000">
                                          <p:val>
                                            <p:strVal val="#ppt_w"/>
                                          </p:val>
                                        </p:tav>
                                      </p:tavLst>
                                    </p:anim>
                                    <p:anim calcmode="lin" valueType="num">
                                      <p:cBhvr>
                                        <p:cTn id="18" dur="500" fill="hold"/>
                                        <p:tgtEl>
                                          <p:spTgt spid="75805"/>
                                        </p:tgtEl>
                                        <p:attrNameLst>
                                          <p:attrName>ppt_h</p:attrName>
                                        </p:attrNameLst>
                                      </p:cBhvr>
                                      <p:tavLst>
                                        <p:tav tm="0">
                                          <p:val>
                                            <p:fltVal val="0"/>
                                          </p:val>
                                        </p:tav>
                                        <p:tav tm="100000">
                                          <p:val>
                                            <p:strVal val="#ppt_h"/>
                                          </p:val>
                                        </p:tav>
                                      </p:tavLst>
                                    </p:anim>
                                  </p:childTnLst>
                                </p:cTn>
                              </p:par>
                            </p:childTnLst>
                          </p:cTn>
                        </p:par>
                        <p:par>
                          <p:cTn id="19" fill="hold" nodeType="afterGroup">
                            <p:stCondLst>
                              <p:cond delay="3500"/>
                            </p:stCondLst>
                            <p:childTnLst>
                              <p:par>
                                <p:cTn id="20" presetID="23" presetClass="entr" presetSubtype="16" fill="hold" grpId="0" nodeType="afterEffect">
                                  <p:stCondLst>
                                    <p:cond delay="1000"/>
                                  </p:stCondLst>
                                  <p:childTnLst>
                                    <p:set>
                                      <p:cBhvr>
                                        <p:cTn id="21" dur="1" fill="hold">
                                          <p:stCondLst>
                                            <p:cond delay="0"/>
                                          </p:stCondLst>
                                        </p:cTn>
                                        <p:tgtEl>
                                          <p:spTgt spid="75802"/>
                                        </p:tgtEl>
                                        <p:attrNameLst>
                                          <p:attrName>style.visibility</p:attrName>
                                        </p:attrNameLst>
                                      </p:cBhvr>
                                      <p:to>
                                        <p:strVal val="visible"/>
                                      </p:to>
                                    </p:set>
                                    <p:anim calcmode="lin" valueType="num">
                                      <p:cBhvr>
                                        <p:cTn id="22" dur="500" fill="hold"/>
                                        <p:tgtEl>
                                          <p:spTgt spid="75802"/>
                                        </p:tgtEl>
                                        <p:attrNameLst>
                                          <p:attrName>ppt_w</p:attrName>
                                        </p:attrNameLst>
                                      </p:cBhvr>
                                      <p:tavLst>
                                        <p:tav tm="0">
                                          <p:val>
                                            <p:fltVal val="0"/>
                                          </p:val>
                                        </p:tav>
                                        <p:tav tm="100000">
                                          <p:val>
                                            <p:strVal val="#ppt_w"/>
                                          </p:val>
                                        </p:tav>
                                      </p:tavLst>
                                    </p:anim>
                                    <p:anim calcmode="lin" valueType="num">
                                      <p:cBhvr>
                                        <p:cTn id="23" dur="500" fill="hold"/>
                                        <p:tgtEl>
                                          <p:spTgt spid="75802"/>
                                        </p:tgtEl>
                                        <p:attrNameLst>
                                          <p:attrName>ppt_h</p:attrName>
                                        </p:attrNameLst>
                                      </p:cBhvr>
                                      <p:tavLst>
                                        <p:tav tm="0">
                                          <p:val>
                                            <p:fltVal val="0"/>
                                          </p:val>
                                        </p:tav>
                                        <p:tav tm="100000">
                                          <p:val>
                                            <p:strVal val="#ppt_h"/>
                                          </p:val>
                                        </p:tav>
                                      </p:tavLst>
                                    </p:anim>
                                  </p:childTnLst>
                                </p:cTn>
                              </p:par>
                            </p:childTnLst>
                          </p:cTn>
                        </p:par>
                        <p:par>
                          <p:cTn id="24" fill="hold" nodeType="afterGroup">
                            <p:stCondLst>
                              <p:cond delay="5000"/>
                            </p:stCondLst>
                            <p:childTnLst>
                              <p:par>
                                <p:cTn id="25" presetID="23" presetClass="entr" presetSubtype="16" fill="hold" grpId="0" nodeType="afterEffect">
                                  <p:stCondLst>
                                    <p:cond delay="1000"/>
                                  </p:stCondLst>
                                  <p:childTnLst>
                                    <p:set>
                                      <p:cBhvr>
                                        <p:cTn id="26" dur="1" fill="hold">
                                          <p:stCondLst>
                                            <p:cond delay="0"/>
                                          </p:stCondLst>
                                        </p:cTn>
                                        <p:tgtEl>
                                          <p:spTgt spid="75803"/>
                                        </p:tgtEl>
                                        <p:attrNameLst>
                                          <p:attrName>style.visibility</p:attrName>
                                        </p:attrNameLst>
                                      </p:cBhvr>
                                      <p:to>
                                        <p:strVal val="visible"/>
                                      </p:to>
                                    </p:set>
                                    <p:anim calcmode="lin" valueType="num">
                                      <p:cBhvr>
                                        <p:cTn id="27" dur="500" fill="hold"/>
                                        <p:tgtEl>
                                          <p:spTgt spid="75803"/>
                                        </p:tgtEl>
                                        <p:attrNameLst>
                                          <p:attrName>ppt_w</p:attrName>
                                        </p:attrNameLst>
                                      </p:cBhvr>
                                      <p:tavLst>
                                        <p:tav tm="0">
                                          <p:val>
                                            <p:fltVal val="0"/>
                                          </p:val>
                                        </p:tav>
                                        <p:tav tm="100000">
                                          <p:val>
                                            <p:strVal val="#ppt_w"/>
                                          </p:val>
                                        </p:tav>
                                      </p:tavLst>
                                    </p:anim>
                                    <p:anim calcmode="lin" valueType="num">
                                      <p:cBhvr>
                                        <p:cTn id="28" dur="500" fill="hold"/>
                                        <p:tgtEl>
                                          <p:spTgt spid="75803"/>
                                        </p:tgtEl>
                                        <p:attrNameLst>
                                          <p:attrName>ppt_h</p:attrName>
                                        </p:attrNameLst>
                                      </p:cBhvr>
                                      <p:tavLst>
                                        <p:tav tm="0">
                                          <p:val>
                                            <p:fltVal val="0"/>
                                          </p:val>
                                        </p:tav>
                                        <p:tav tm="100000">
                                          <p:val>
                                            <p:strVal val="#ppt_h"/>
                                          </p:val>
                                        </p:tav>
                                      </p:tavLst>
                                    </p:anim>
                                  </p:childTnLst>
                                </p:cTn>
                              </p:par>
                            </p:childTnLst>
                          </p:cTn>
                        </p:par>
                        <p:par>
                          <p:cTn id="29" fill="hold" nodeType="afterGroup">
                            <p:stCondLst>
                              <p:cond delay="6500"/>
                            </p:stCondLst>
                            <p:childTnLst>
                              <p:par>
                                <p:cTn id="30" presetID="23" presetClass="entr" presetSubtype="16" fill="hold" grpId="0" nodeType="afterEffect">
                                  <p:stCondLst>
                                    <p:cond delay="1000"/>
                                  </p:stCondLst>
                                  <p:childTnLst>
                                    <p:set>
                                      <p:cBhvr>
                                        <p:cTn id="31" dur="1" fill="hold">
                                          <p:stCondLst>
                                            <p:cond delay="0"/>
                                          </p:stCondLst>
                                        </p:cTn>
                                        <p:tgtEl>
                                          <p:spTgt spid="75804"/>
                                        </p:tgtEl>
                                        <p:attrNameLst>
                                          <p:attrName>style.visibility</p:attrName>
                                        </p:attrNameLst>
                                      </p:cBhvr>
                                      <p:to>
                                        <p:strVal val="visible"/>
                                      </p:to>
                                    </p:set>
                                    <p:anim calcmode="lin" valueType="num">
                                      <p:cBhvr>
                                        <p:cTn id="32" dur="500" fill="hold"/>
                                        <p:tgtEl>
                                          <p:spTgt spid="75804"/>
                                        </p:tgtEl>
                                        <p:attrNameLst>
                                          <p:attrName>ppt_w</p:attrName>
                                        </p:attrNameLst>
                                      </p:cBhvr>
                                      <p:tavLst>
                                        <p:tav tm="0">
                                          <p:val>
                                            <p:fltVal val="0"/>
                                          </p:val>
                                        </p:tav>
                                        <p:tav tm="100000">
                                          <p:val>
                                            <p:strVal val="#ppt_w"/>
                                          </p:val>
                                        </p:tav>
                                      </p:tavLst>
                                    </p:anim>
                                    <p:anim calcmode="lin" valueType="num">
                                      <p:cBhvr>
                                        <p:cTn id="33" dur="500" fill="hold"/>
                                        <p:tgtEl>
                                          <p:spTgt spid="75804"/>
                                        </p:tgtEl>
                                        <p:attrNameLst>
                                          <p:attrName>ppt_h</p:attrName>
                                        </p:attrNameLst>
                                      </p:cBhvr>
                                      <p:tavLst>
                                        <p:tav tm="0">
                                          <p:val>
                                            <p:fltVal val="0"/>
                                          </p:val>
                                        </p:tav>
                                        <p:tav tm="100000">
                                          <p:val>
                                            <p:strVal val="#ppt_h"/>
                                          </p:val>
                                        </p:tav>
                                      </p:tavLst>
                                    </p:anim>
                                  </p:childTnLst>
                                </p:cTn>
                              </p:par>
                            </p:childTnLst>
                          </p:cTn>
                        </p:par>
                        <p:par>
                          <p:cTn id="34" fill="hold" nodeType="afterGroup">
                            <p:stCondLst>
                              <p:cond delay="8000"/>
                            </p:stCondLst>
                            <p:childTnLst>
                              <p:par>
                                <p:cTn id="35" presetID="23" presetClass="entr" presetSubtype="16" fill="hold" grpId="0" nodeType="afterEffect">
                                  <p:stCondLst>
                                    <p:cond delay="1000"/>
                                  </p:stCondLst>
                                  <p:childTnLst>
                                    <p:set>
                                      <p:cBhvr>
                                        <p:cTn id="36" dur="1" fill="hold">
                                          <p:stCondLst>
                                            <p:cond delay="0"/>
                                          </p:stCondLst>
                                        </p:cTn>
                                        <p:tgtEl>
                                          <p:spTgt spid="75812"/>
                                        </p:tgtEl>
                                        <p:attrNameLst>
                                          <p:attrName>style.visibility</p:attrName>
                                        </p:attrNameLst>
                                      </p:cBhvr>
                                      <p:to>
                                        <p:strVal val="visible"/>
                                      </p:to>
                                    </p:set>
                                    <p:anim calcmode="lin" valueType="num">
                                      <p:cBhvr>
                                        <p:cTn id="37" dur="500" fill="hold"/>
                                        <p:tgtEl>
                                          <p:spTgt spid="75812"/>
                                        </p:tgtEl>
                                        <p:attrNameLst>
                                          <p:attrName>ppt_w</p:attrName>
                                        </p:attrNameLst>
                                      </p:cBhvr>
                                      <p:tavLst>
                                        <p:tav tm="0">
                                          <p:val>
                                            <p:fltVal val="0"/>
                                          </p:val>
                                        </p:tav>
                                        <p:tav tm="100000">
                                          <p:val>
                                            <p:strVal val="#ppt_w"/>
                                          </p:val>
                                        </p:tav>
                                      </p:tavLst>
                                    </p:anim>
                                    <p:anim calcmode="lin" valueType="num">
                                      <p:cBhvr>
                                        <p:cTn id="38" dur="500" fill="hold"/>
                                        <p:tgtEl>
                                          <p:spTgt spid="75812"/>
                                        </p:tgtEl>
                                        <p:attrNameLst>
                                          <p:attrName>ppt_h</p:attrName>
                                        </p:attrNameLst>
                                      </p:cBhvr>
                                      <p:tavLst>
                                        <p:tav tm="0">
                                          <p:val>
                                            <p:fltVal val="0"/>
                                          </p:val>
                                        </p:tav>
                                        <p:tav tm="100000">
                                          <p:val>
                                            <p:strVal val="#ppt_h"/>
                                          </p:val>
                                        </p:tav>
                                      </p:tavLst>
                                    </p:anim>
                                  </p:childTnLst>
                                </p:cTn>
                              </p:par>
                            </p:childTnLst>
                          </p:cTn>
                        </p:par>
                        <p:par>
                          <p:cTn id="39" fill="hold" nodeType="afterGroup">
                            <p:stCondLst>
                              <p:cond delay="9500"/>
                            </p:stCondLst>
                            <p:childTnLst>
                              <p:par>
                                <p:cTn id="40" presetID="2" presetClass="entr" presetSubtype="8" fill="hold" grpId="0" nodeType="afterEffect">
                                  <p:stCondLst>
                                    <p:cond delay="1000"/>
                                  </p:stCondLst>
                                  <p:childTnLst>
                                    <p:set>
                                      <p:cBhvr>
                                        <p:cTn id="41" dur="1" fill="hold">
                                          <p:stCondLst>
                                            <p:cond delay="0"/>
                                          </p:stCondLst>
                                        </p:cTn>
                                        <p:tgtEl>
                                          <p:spTgt spid="75800"/>
                                        </p:tgtEl>
                                        <p:attrNameLst>
                                          <p:attrName>style.visibility</p:attrName>
                                        </p:attrNameLst>
                                      </p:cBhvr>
                                      <p:to>
                                        <p:strVal val="visible"/>
                                      </p:to>
                                    </p:set>
                                    <p:anim calcmode="lin" valueType="num">
                                      <p:cBhvr additive="base">
                                        <p:cTn id="42" dur="500" fill="hold"/>
                                        <p:tgtEl>
                                          <p:spTgt spid="75800"/>
                                        </p:tgtEl>
                                        <p:attrNameLst>
                                          <p:attrName>ppt_x</p:attrName>
                                        </p:attrNameLst>
                                      </p:cBhvr>
                                      <p:tavLst>
                                        <p:tav tm="0">
                                          <p:val>
                                            <p:strVal val="0-#ppt_w/2"/>
                                          </p:val>
                                        </p:tav>
                                        <p:tav tm="100000">
                                          <p:val>
                                            <p:strVal val="#ppt_x"/>
                                          </p:val>
                                        </p:tav>
                                      </p:tavLst>
                                    </p:anim>
                                    <p:anim calcmode="lin" valueType="num">
                                      <p:cBhvr additive="base">
                                        <p:cTn id="43" dur="500" fill="hold"/>
                                        <p:tgtEl>
                                          <p:spTgt spid="75800"/>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1000"/>
                            </p:stCondLst>
                            <p:childTnLst>
                              <p:par>
                                <p:cTn id="45" presetID="23" presetClass="entr" presetSubtype="16" fill="hold" grpId="0" nodeType="afterEffect">
                                  <p:stCondLst>
                                    <p:cond delay="1000"/>
                                  </p:stCondLst>
                                  <p:childTnLst>
                                    <p:set>
                                      <p:cBhvr>
                                        <p:cTn id="46" dur="1" fill="hold">
                                          <p:stCondLst>
                                            <p:cond delay="0"/>
                                          </p:stCondLst>
                                        </p:cTn>
                                        <p:tgtEl>
                                          <p:spTgt spid="75785"/>
                                        </p:tgtEl>
                                        <p:attrNameLst>
                                          <p:attrName>style.visibility</p:attrName>
                                        </p:attrNameLst>
                                      </p:cBhvr>
                                      <p:to>
                                        <p:strVal val="visible"/>
                                      </p:to>
                                    </p:set>
                                    <p:anim calcmode="lin" valueType="num">
                                      <p:cBhvr>
                                        <p:cTn id="47" dur="500" fill="hold"/>
                                        <p:tgtEl>
                                          <p:spTgt spid="75785"/>
                                        </p:tgtEl>
                                        <p:attrNameLst>
                                          <p:attrName>ppt_w</p:attrName>
                                        </p:attrNameLst>
                                      </p:cBhvr>
                                      <p:tavLst>
                                        <p:tav tm="0">
                                          <p:val>
                                            <p:fltVal val="0"/>
                                          </p:val>
                                        </p:tav>
                                        <p:tav tm="100000">
                                          <p:val>
                                            <p:strVal val="#ppt_w"/>
                                          </p:val>
                                        </p:tav>
                                      </p:tavLst>
                                    </p:anim>
                                    <p:anim calcmode="lin" valueType="num">
                                      <p:cBhvr>
                                        <p:cTn id="48" dur="500" fill="hold"/>
                                        <p:tgtEl>
                                          <p:spTgt spid="75785"/>
                                        </p:tgtEl>
                                        <p:attrNameLst>
                                          <p:attrName>ppt_h</p:attrName>
                                        </p:attrNameLst>
                                      </p:cBhvr>
                                      <p:tavLst>
                                        <p:tav tm="0">
                                          <p:val>
                                            <p:fltVal val="0"/>
                                          </p:val>
                                        </p:tav>
                                        <p:tav tm="100000">
                                          <p:val>
                                            <p:strVal val="#ppt_h"/>
                                          </p:val>
                                        </p:tav>
                                      </p:tavLst>
                                    </p:anim>
                                  </p:childTnLst>
                                </p:cTn>
                              </p:par>
                            </p:childTnLst>
                          </p:cTn>
                        </p:par>
                        <p:par>
                          <p:cTn id="49" fill="hold" nodeType="afterGroup">
                            <p:stCondLst>
                              <p:cond delay="12500"/>
                            </p:stCondLst>
                            <p:childTnLst>
                              <p:par>
                                <p:cTn id="50" presetID="23" presetClass="entr" presetSubtype="16" fill="hold" grpId="0" nodeType="afterEffect">
                                  <p:stCondLst>
                                    <p:cond delay="1000"/>
                                  </p:stCondLst>
                                  <p:childTnLst>
                                    <p:set>
                                      <p:cBhvr>
                                        <p:cTn id="51" dur="1" fill="hold">
                                          <p:stCondLst>
                                            <p:cond delay="0"/>
                                          </p:stCondLst>
                                        </p:cTn>
                                        <p:tgtEl>
                                          <p:spTgt spid="75786"/>
                                        </p:tgtEl>
                                        <p:attrNameLst>
                                          <p:attrName>style.visibility</p:attrName>
                                        </p:attrNameLst>
                                      </p:cBhvr>
                                      <p:to>
                                        <p:strVal val="visible"/>
                                      </p:to>
                                    </p:set>
                                    <p:anim calcmode="lin" valueType="num">
                                      <p:cBhvr>
                                        <p:cTn id="52" dur="500" fill="hold"/>
                                        <p:tgtEl>
                                          <p:spTgt spid="75786"/>
                                        </p:tgtEl>
                                        <p:attrNameLst>
                                          <p:attrName>ppt_w</p:attrName>
                                        </p:attrNameLst>
                                      </p:cBhvr>
                                      <p:tavLst>
                                        <p:tav tm="0">
                                          <p:val>
                                            <p:fltVal val="0"/>
                                          </p:val>
                                        </p:tav>
                                        <p:tav tm="100000">
                                          <p:val>
                                            <p:strVal val="#ppt_w"/>
                                          </p:val>
                                        </p:tav>
                                      </p:tavLst>
                                    </p:anim>
                                    <p:anim calcmode="lin" valueType="num">
                                      <p:cBhvr>
                                        <p:cTn id="53" dur="500" fill="hold"/>
                                        <p:tgtEl>
                                          <p:spTgt spid="75786"/>
                                        </p:tgtEl>
                                        <p:attrNameLst>
                                          <p:attrName>ppt_h</p:attrName>
                                        </p:attrNameLst>
                                      </p:cBhvr>
                                      <p:tavLst>
                                        <p:tav tm="0">
                                          <p:val>
                                            <p:fltVal val="0"/>
                                          </p:val>
                                        </p:tav>
                                        <p:tav tm="100000">
                                          <p:val>
                                            <p:strVal val="#ppt_h"/>
                                          </p:val>
                                        </p:tav>
                                      </p:tavLst>
                                    </p:anim>
                                  </p:childTnLst>
                                </p:cTn>
                              </p:par>
                            </p:childTnLst>
                          </p:cTn>
                        </p:par>
                        <p:par>
                          <p:cTn id="54" fill="hold" nodeType="afterGroup">
                            <p:stCondLst>
                              <p:cond delay="14000"/>
                            </p:stCondLst>
                            <p:childTnLst>
                              <p:par>
                                <p:cTn id="55" presetID="23" presetClass="entr" presetSubtype="16" fill="hold" grpId="0" nodeType="afterEffect">
                                  <p:stCondLst>
                                    <p:cond delay="1000"/>
                                  </p:stCondLst>
                                  <p:childTnLst>
                                    <p:set>
                                      <p:cBhvr>
                                        <p:cTn id="56" dur="1" fill="hold">
                                          <p:stCondLst>
                                            <p:cond delay="0"/>
                                          </p:stCondLst>
                                        </p:cTn>
                                        <p:tgtEl>
                                          <p:spTgt spid="75787"/>
                                        </p:tgtEl>
                                        <p:attrNameLst>
                                          <p:attrName>style.visibility</p:attrName>
                                        </p:attrNameLst>
                                      </p:cBhvr>
                                      <p:to>
                                        <p:strVal val="visible"/>
                                      </p:to>
                                    </p:set>
                                    <p:anim calcmode="lin" valueType="num">
                                      <p:cBhvr>
                                        <p:cTn id="57" dur="500" fill="hold"/>
                                        <p:tgtEl>
                                          <p:spTgt spid="75787"/>
                                        </p:tgtEl>
                                        <p:attrNameLst>
                                          <p:attrName>ppt_w</p:attrName>
                                        </p:attrNameLst>
                                      </p:cBhvr>
                                      <p:tavLst>
                                        <p:tav tm="0">
                                          <p:val>
                                            <p:fltVal val="0"/>
                                          </p:val>
                                        </p:tav>
                                        <p:tav tm="100000">
                                          <p:val>
                                            <p:strVal val="#ppt_w"/>
                                          </p:val>
                                        </p:tav>
                                      </p:tavLst>
                                    </p:anim>
                                    <p:anim calcmode="lin" valueType="num">
                                      <p:cBhvr>
                                        <p:cTn id="58" dur="500" fill="hold"/>
                                        <p:tgtEl>
                                          <p:spTgt spid="75787"/>
                                        </p:tgtEl>
                                        <p:attrNameLst>
                                          <p:attrName>ppt_h</p:attrName>
                                        </p:attrNameLst>
                                      </p:cBhvr>
                                      <p:tavLst>
                                        <p:tav tm="0">
                                          <p:val>
                                            <p:fltVal val="0"/>
                                          </p:val>
                                        </p:tav>
                                        <p:tav tm="100000">
                                          <p:val>
                                            <p:strVal val="#ppt_h"/>
                                          </p:val>
                                        </p:tav>
                                      </p:tavLst>
                                    </p:anim>
                                  </p:childTnLst>
                                </p:cTn>
                              </p:par>
                            </p:childTnLst>
                          </p:cTn>
                        </p:par>
                        <p:par>
                          <p:cTn id="59" fill="hold" nodeType="afterGroup">
                            <p:stCondLst>
                              <p:cond delay="15500"/>
                            </p:stCondLst>
                            <p:childTnLst>
                              <p:par>
                                <p:cTn id="60" presetID="23" presetClass="entr" presetSubtype="16" fill="hold" grpId="0" nodeType="afterEffect">
                                  <p:stCondLst>
                                    <p:cond delay="1000"/>
                                  </p:stCondLst>
                                  <p:childTnLst>
                                    <p:set>
                                      <p:cBhvr>
                                        <p:cTn id="61" dur="1" fill="hold">
                                          <p:stCondLst>
                                            <p:cond delay="0"/>
                                          </p:stCondLst>
                                        </p:cTn>
                                        <p:tgtEl>
                                          <p:spTgt spid="75806"/>
                                        </p:tgtEl>
                                        <p:attrNameLst>
                                          <p:attrName>style.visibility</p:attrName>
                                        </p:attrNameLst>
                                      </p:cBhvr>
                                      <p:to>
                                        <p:strVal val="visible"/>
                                      </p:to>
                                    </p:set>
                                    <p:anim calcmode="lin" valueType="num">
                                      <p:cBhvr>
                                        <p:cTn id="62" dur="500" fill="hold"/>
                                        <p:tgtEl>
                                          <p:spTgt spid="75806"/>
                                        </p:tgtEl>
                                        <p:attrNameLst>
                                          <p:attrName>ppt_w</p:attrName>
                                        </p:attrNameLst>
                                      </p:cBhvr>
                                      <p:tavLst>
                                        <p:tav tm="0">
                                          <p:val>
                                            <p:fltVal val="0"/>
                                          </p:val>
                                        </p:tav>
                                        <p:tav tm="100000">
                                          <p:val>
                                            <p:strVal val="#ppt_w"/>
                                          </p:val>
                                        </p:tav>
                                      </p:tavLst>
                                    </p:anim>
                                    <p:anim calcmode="lin" valueType="num">
                                      <p:cBhvr>
                                        <p:cTn id="63" dur="500" fill="hold"/>
                                        <p:tgtEl>
                                          <p:spTgt spid="75806"/>
                                        </p:tgtEl>
                                        <p:attrNameLst>
                                          <p:attrName>ppt_h</p:attrName>
                                        </p:attrNameLst>
                                      </p:cBhvr>
                                      <p:tavLst>
                                        <p:tav tm="0">
                                          <p:val>
                                            <p:fltVal val="0"/>
                                          </p:val>
                                        </p:tav>
                                        <p:tav tm="100000">
                                          <p:val>
                                            <p:strVal val="#ppt_h"/>
                                          </p:val>
                                        </p:tav>
                                      </p:tavLst>
                                    </p:anim>
                                  </p:childTnLst>
                                </p:cTn>
                              </p:par>
                            </p:childTnLst>
                          </p:cTn>
                        </p:par>
                        <p:par>
                          <p:cTn id="64" fill="hold" nodeType="afterGroup">
                            <p:stCondLst>
                              <p:cond delay="17000"/>
                            </p:stCondLst>
                            <p:childTnLst>
                              <p:par>
                                <p:cTn id="65" presetID="23" presetClass="entr" presetSubtype="16" fill="hold" grpId="0" nodeType="afterEffect">
                                  <p:stCondLst>
                                    <p:cond delay="1000"/>
                                  </p:stCondLst>
                                  <p:childTnLst>
                                    <p:set>
                                      <p:cBhvr>
                                        <p:cTn id="66" dur="1" fill="hold">
                                          <p:stCondLst>
                                            <p:cond delay="0"/>
                                          </p:stCondLst>
                                        </p:cTn>
                                        <p:tgtEl>
                                          <p:spTgt spid="75811"/>
                                        </p:tgtEl>
                                        <p:attrNameLst>
                                          <p:attrName>style.visibility</p:attrName>
                                        </p:attrNameLst>
                                      </p:cBhvr>
                                      <p:to>
                                        <p:strVal val="visible"/>
                                      </p:to>
                                    </p:set>
                                    <p:anim calcmode="lin" valueType="num">
                                      <p:cBhvr>
                                        <p:cTn id="67" dur="500" fill="hold"/>
                                        <p:tgtEl>
                                          <p:spTgt spid="75811"/>
                                        </p:tgtEl>
                                        <p:attrNameLst>
                                          <p:attrName>ppt_w</p:attrName>
                                        </p:attrNameLst>
                                      </p:cBhvr>
                                      <p:tavLst>
                                        <p:tav tm="0">
                                          <p:val>
                                            <p:fltVal val="0"/>
                                          </p:val>
                                        </p:tav>
                                        <p:tav tm="100000">
                                          <p:val>
                                            <p:strVal val="#ppt_w"/>
                                          </p:val>
                                        </p:tav>
                                      </p:tavLst>
                                    </p:anim>
                                    <p:anim calcmode="lin" valueType="num">
                                      <p:cBhvr>
                                        <p:cTn id="68" dur="500" fill="hold"/>
                                        <p:tgtEl>
                                          <p:spTgt spid="75811"/>
                                        </p:tgtEl>
                                        <p:attrNameLst>
                                          <p:attrName>ppt_h</p:attrName>
                                        </p:attrNameLst>
                                      </p:cBhvr>
                                      <p:tavLst>
                                        <p:tav tm="0">
                                          <p:val>
                                            <p:fltVal val="0"/>
                                          </p:val>
                                        </p:tav>
                                        <p:tav tm="100000">
                                          <p:val>
                                            <p:strVal val="#ppt_h"/>
                                          </p:val>
                                        </p:tav>
                                      </p:tavLst>
                                    </p:anim>
                                  </p:childTnLst>
                                </p:cTn>
                              </p:par>
                            </p:childTnLst>
                          </p:cTn>
                        </p:par>
                        <p:par>
                          <p:cTn id="69" fill="hold" nodeType="afterGroup">
                            <p:stCondLst>
                              <p:cond delay="18500"/>
                            </p:stCondLst>
                            <p:childTnLst>
                              <p:par>
                                <p:cTn id="70" presetID="23" presetClass="entr" presetSubtype="16" fill="hold" grpId="0" nodeType="afterEffect">
                                  <p:stCondLst>
                                    <p:cond delay="1000"/>
                                  </p:stCondLst>
                                  <p:childTnLst>
                                    <p:set>
                                      <p:cBhvr>
                                        <p:cTn id="71" dur="1" fill="hold">
                                          <p:stCondLst>
                                            <p:cond delay="0"/>
                                          </p:stCondLst>
                                        </p:cTn>
                                        <p:tgtEl>
                                          <p:spTgt spid="75808"/>
                                        </p:tgtEl>
                                        <p:attrNameLst>
                                          <p:attrName>style.visibility</p:attrName>
                                        </p:attrNameLst>
                                      </p:cBhvr>
                                      <p:to>
                                        <p:strVal val="visible"/>
                                      </p:to>
                                    </p:set>
                                    <p:anim calcmode="lin" valueType="num">
                                      <p:cBhvr>
                                        <p:cTn id="72" dur="500" fill="hold"/>
                                        <p:tgtEl>
                                          <p:spTgt spid="75808"/>
                                        </p:tgtEl>
                                        <p:attrNameLst>
                                          <p:attrName>ppt_w</p:attrName>
                                        </p:attrNameLst>
                                      </p:cBhvr>
                                      <p:tavLst>
                                        <p:tav tm="0">
                                          <p:val>
                                            <p:fltVal val="0"/>
                                          </p:val>
                                        </p:tav>
                                        <p:tav tm="100000">
                                          <p:val>
                                            <p:strVal val="#ppt_w"/>
                                          </p:val>
                                        </p:tav>
                                      </p:tavLst>
                                    </p:anim>
                                    <p:anim calcmode="lin" valueType="num">
                                      <p:cBhvr>
                                        <p:cTn id="73" dur="500" fill="hold"/>
                                        <p:tgtEl>
                                          <p:spTgt spid="75808"/>
                                        </p:tgtEl>
                                        <p:attrNameLst>
                                          <p:attrName>ppt_h</p:attrName>
                                        </p:attrNameLst>
                                      </p:cBhvr>
                                      <p:tavLst>
                                        <p:tav tm="0">
                                          <p:val>
                                            <p:fltVal val="0"/>
                                          </p:val>
                                        </p:tav>
                                        <p:tav tm="100000">
                                          <p:val>
                                            <p:strVal val="#ppt_h"/>
                                          </p:val>
                                        </p:tav>
                                      </p:tavLst>
                                    </p:anim>
                                  </p:childTnLst>
                                </p:cTn>
                              </p:par>
                            </p:childTnLst>
                          </p:cTn>
                        </p:par>
                        <p:par>
                          <p:cTn id="74" fill="hold" nodeType="afterGroup">
                            <p:stCondLst>
                              <p:cond delay="20000"/>
                            </p:stCondLst>
                            <p:childTnLst>
                              <p:par>
                                <p:cTn id="75" presetID="23" presetClass="entr" presetSubtype="16" fill="hold" grpId="0" nodeType="afterEffect">
                                  <p:stCondLst>
                                    <p:cond delay="1000"/>
                                  </p:stCondLst>
                                  <p:childTnLst>
                                    <p:set>
                                      <p:cBhvr>
                                        <p:cTn id="76" dur="1" fill="hold">
                                          <p:stCondLst>
                                            <p:cond delay="0"/>
                                          </p:stCondLst>
                                        </p:cTn>
                                        <p:tgtEl>
                                          <p:spTgt spid="75809"/>
                                        </p:tgtEl>
                                        <p:attrNameLst>
                                          <p:attrName>style.visibility</p:attrName>
                                        </p:attrNameLst>
                                      </p:cBhvr>
                                      <p:to>
                                        <p:strVal val="visible"/>
                                      </p:to>
                                    </p:set>
                                    <p:anim calcmode="lin" valueType="num">
                                      <p:cBhvr>
                                        <p:cTn id="77" dur="500" fill="hold"/>
                                        <p:tgtEl>
                                          <p:spTgt spid="75809"/>
                                        </p:tgtEl>
                                        <p:attrNameLst>
                                          <p:attrName>ppt_w</p:attrName>
                                        </p:attrNameLst>
                                      </p:cBhvr>
                                      <p:tavLst>
                                        <p:tav tm="0">
                                          <p:val>
                                            <p:fltVal val="0"/>
                                          </p:val>
                                        </p:tav>
                                        <p:tav tm="100000">
                                          <p:val>
                                            <p:strVal val="#ppt_w"/>
                                          </p:val>
                                        </p:tav>
                                      </p:tavLst>
                                    </p:anim>
                                    <p:anim calcmode="lin" valueType="num">
                                      <p:cBhvr>
                                        <p:cTn id="78" dur="500" fill="hold"/>
                                        <p:tgtEl>
                                          <p:spTgt spid="75809"/>
                                        </p:tgtEl>
                                        <p:attrNameLst>
                                          <p:attrName>ppt_h</p:attrName>
                                        </p:attrNameLst>
                                      </p:cBhvr>
                                      <p:tavLst>
                                        <p:tav tm="0">
                                          <p:val>
                                            <p:fltVal val="0"/>
                                          </p:val>
                                        </p:tav>
                                        <p:tav tm="100000">
                                          <p:val>
                                            <p:strVal val="#ppt_h"/>
                                          </p:val>
                                        </p:tav>
                                      </p:tavLst>
                                    </p:anim>
                                  </p:childTnLst>
                                </p:cTn>
                              </p:par>
                            </p:childTnLst>
                          </p:cTn>
                        </p:par>
                        <p:par>
                          <p:cTn id="79" fill="hold" nodeType="afterGroup">
                            <p:stCondLst>
                              <p:cond delay="21500"/>
                            </p:stCondLst>
                            <p:childTnLst>
                              <p:par>
                                <p:cTn id="80" presetID="23" presetClass="entr" presetSubtype="16" fill="hold" grpId="0" nodeType="afterEffect">
                                  <p:stCondLst>
                                    <p:cond delay="1000"/>
                                  </p:stCondLst>
                                  <p:childTnLst>
                                    <p:set>
                                      <p:cBhvr>
                                        <p:cTn id="81" dur="1" fill="hold">
                                          <p:stCondLst>
                                            <p:cond delay="0"/>
                                          </p:stCondLst>
                                        </p:cTn>
                                        <p:tgtEl>
                                          <p:spTgt spid="75810"/>
                                        </p:tgtEl>
                                        <p:attrNameLst>
                                          <p:attrName>style.visibility</p:attrName>
                                        </p:attrNameLst>
                                      </p:cBhvr>
                                      <p:to>
                                        <p:strVal val="visible"/>
                                      </p:to>
                                    </p:set>
                                    <p:anim calcmode="lin" valueType="num">
                                      <p:cBhvr>
                                        <p:cTn id="82" dur="500" fill="hold"/>
                                        <p:tgtEl>
                                          <p:spTgt spid="75810"/>
                                        </p:tgtEl>
                                        <p:attrNameLst>
                                          <p:attrName>ppt_w</p:attrName>
                                        </p:attrNameLst>
                                      </p:cBhvr>
                                      <p:tavLst>
                                        <p:tav tm="0">
                                          <p:val>
                                            <p:fltVal val="0"/>
                                          </p:val>
                                        </p:tav>
                                        <p:tav tm="100000">
                                          <p:val>
                                            <p:strVal val="#ppt_w"/>
                                          </p:val>
                                        </p:tav>
                                      </p:tavLst>
                                    </p:anim>
                                    <p:anim calcmode="lin" valueType="num">
                                      <p:cBhvr>
                                        <p:cTn id="83" dur="500" fill="hold"/>
                                        <p:tgtEl>
                                          <p:spTgt spid="75810"/>
                                        </p:tgtEl>
                                        <p:attrNameLst>
                                          <p:attrName>ppt_h</p:attrName>
                                        </p:attrNameLst>
                                      </p:cBhvr>
                                      <p:tavLst>
                                        <p:tav tm="0">
                                          <p:val>
                                            <p:fltVal val="0"/>
                                          </p:val>
                                        </p:tav>
                                        <p:tav tm="100000">
                                          <p:val>
                                            <p:strVal val="#ppt_h"/>
                                          </p:val>
                                        </p:tav>
                                      </p:tavLst>
                                    </p:anim>
                                  </p:childTnLst>
                                </p:cTn>
                              </p:par>
                            </p:childTnLst>
                          </p:cTn>
                        </p:par>
                        <p:par>
                          <p:cTn id="84" fill="hold" nodeType="afterGroup">
                            <p:stCondLst>
                              <p:cond delay="23000"/>
                            </p:stCondLst>
                            <p:childTnLst>
                              <p:par>
                                <p:cTn id="85" presetID="23" presetClass="entr" presetSubtype="16" fill="hold" grpId="0" nodeType="afterEffect">
                                  <p:stCondLst>
                                    <p:cond delay="1000"/>
                                  </p:stCondLst>
                                  <p:childTnLst>
                                    <p:set>
                                      <p:cBhvr>
                                        <p:cTn id="86" dur="1" fill="hold">
                                          <p:stCondLst>
                                            <p:cond delay="0"/>
                                          </p:stCondLst>
                                        </p:cTn>
                                        <p:tgtEl>
                                          <p:spTgt spid="75813"/>
                                        </p:tgtEl>
                                        <p:attrNameLst>
                                          <p:attrName>style.visibility</p:attrName>
                                        </p:attrNameLst>
                                      </p:cBhvr>
                                      <p:to>
                                        <p:strVal val="visible"/>
                                      </p:to>
                                    </p:set>
                                    <p:anim calcmode="lin" valueType="num">
                                      <p:cBhvr>
                                        <p:cTn id="87" dur="500" fill="hold"/>
                                        <p:tgtEl>
                                          <p:spTgt spid="75813"/>
                                        </p:tgtEl>
                                        <p:attrNameLst>
                                          <p:attrName>ppt_w</p:attrName>
                                        </p:attrNameLst>
                                      </p:cBhvr>
                                      <p:tavLst>
                                        <p:tav tm="0">
                                          <p:val>
                                            <p:fltVal val="0"/>
                                          </p:val>
                                        </p:tav>
                                        <p:tav tm="100000">
                                          <p:val>
                                            <p:strVal val="#ppt_w"/>
                                          </p:val>
                                        </p:tav>
                                      </p:tavLst>
                                    </p:anim>
                                    <p:anim calcmode="lin" valueType="num">
                                      <p:cBhvr>
                                        <p:cTn id="88" dur="500" fill="hold"/>
                                        <p:tgtEl>
                                          <p:spTgt spid="758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animBg="1" autoUpdateAnimBg="0"/>
      <p:bldP spid="75785" grpId="0" animBg="1"/>
      <p:bldP spid="75786" grpId="0" animBg="1"/>
      <p:bldP spid="75787" grpId="0" animBg="1"/>
      <p:bldP spid="75799" grpId="0" autoUpdateAnimBg="0"/>
      <p:bldP spid="75800" grpId="0" autoUpdateAnimBg="0"/>
      <p:bldP spid="75802" grpId="0" animBg="1" autoUpdateAnimBg="0"/>
      <p:bldP spid="75803" grpId="0" autoUpdateAnimBg="0"/>
      <p:bldP spid="75804" grpId="0" animBg="1" autoUpdateAnimBg="0"/>
      <p:bldP spid="75805" grpId="0" autoUpdateAnimBg="0"/>
      <p:bldP spid="75806" grpId="0" animBg="1" autoUpdateAnimBg="0"/>
      <p:bldP spid="75808" grpId="0" animBg="1" autoUpdateAnimBg="0"/>
      <p:bldP spid="75809" grpId="0" autoUpdateAnimBg="0"/>
      <p:bldP spid="75810" grpId="0" animBg="1" autoUpdateAnimBg="0"/>
      <p:bldP spid="75811" grpId="0" autoUpdateAnimBg="0"/>
      <p:bldP spid="75812" grpId="0" autoUpdateAnimBg="0"/>
      <p:bldP spid="7581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noChangeArrowheads="1"/>
          </p:cNvSpPr>
          <p:nvPr>
            <p:ph type="body" idx="1"/>
          </p:nvPr>
        </p:nvSpPr>
        <p:spPr>
          <a:xfrm>
            <a:off x="381000" y="2362200"/>
            <a:ext cx="8401050" cy="4114800"/>
          </a:xfrm>
        </p:spPr>
        <p:txBody>
          <a:bodyPr/>
          <a:lstStyle/>
          <a:p>
            <a:pPr eaLnBrk="1" hangingPunct="1"/>
            <a:r>
              <a:rPr lang="es-MX" sz="4400" smtClean="0">
                <a:ea typeface="ＭＳ Ｐゴシック" charset="-128"/>
              </a:rPr>
              <a:t>Institutions, not informality.</a:t>
            </a:r>
          </a:p>
          <a:p>
            <a:pPr eaLnBrk="1" hangingPunct="1"/>
            <a:r>
              <a:rPr lang="es-MX" sz="4400" smtClean="0">
                <a:ea typeface="ＭＳ Ｐゴシック" charset="-128"/>
              </a:rPr>
              <a:t>Demonstrated impact, not pity.</a:t>
            </a:r>
          </a:p>
          <a:p>
            <a:pPr eaLnBrk="1" hangingPunct="1"/>
            <a:r>
              <a:rPr lang="es-MX" sz="4400" smtClean="0">
                <a:ea typeface="ＭＳ Ｐゴシック" charset="-128"/>
              </a:rPr>
              <a:t>Social investment, not alms. </a:t>
            </a:r>
          </a:p>
        </p:txBody>
      </p:sp>
      <p:pic>
        <p:nvPicPr>
          <p:cNvPr id="62466" name="Picture 3" descr="filan2.jpg"/>
          <p:cNvPicPr>
            <a:picLocks noChangeAspect="1"/>
          </p:cNvPicPr>
          <p:nvPr/>
        </p:nvPicPr>
        <p:blipFill>
          <a:blip r:embed="rId3" cstate="print"/>
          <a:srcRect/>
          <a:stretch>
            <a:fillRect/>
          </a:stretch>
        </p:blipFill>
        <p:spPr bwMode="auto">
          <a:xfrm>
            <a:off x="0" y="0"/>
            <a:ext cx="9525000" cy="1447800"/>
          </a:xfrm>
          <a:prstGeom prst="rect">
            <a:avLst/>
          </a:prstGeom>
          <a:noFill/>
          <a:ln w="9525">
            <a:noFill/>
            <a:miter lim="800000"/>
            <a:headEnd/>
            <a:tailEnd/>
          </a:ln>
        </p:spPr>
      </p:pic>
      <p:sp>
        <p:nvSpPr>
          <p:cNvPr id="62467" name="Rectangle 4"/>
          <p:cNvSpPr>
            <a:spLocks noChangeArrowheads="1"/>
          </p:cNvSpPr>
          <p:nvPr/>
        </p:nvSpPr>
        <p:spPr bwMode="auto">
          <a:xfrm>
            <a:off x="1638300" y="0"/>
            <a:ext cx="7886700" cy="12192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62468" name="Rectangle 2"/>
          <p:cNvSpPr>
            <a:spLocks noGrp="1" noChangeArrowheads="1"/>
          </p:cNvSpPr>
          <p:nvPr>
            <p:ph type="title"/>
          </p:nvPr>
        </p:nvSpPr>
        <p:spPr>
          <a:xfrm>
            <a:off x="1333500" y="0"/>
            <a:ext cx="8191500" cy="1219200"/>
          </a:xfrm>
        </p:spPr>
        <p:txBody>
          <a:bodyPr/>
          <a:lstStyle/>
          <a:p>
            <a:pPr eaLnBrk="1" hangingPunct="1"/>
            <a:r>
              <a:rPr lang="es-MX" sz="2800" b="1" smtClean="0">
                <a:solidFill>
                  <a:srgbClr val="FFFFFF"/>
                </a:solidFill>
                <a:latin typeface="Arial" pitchFamily="34" charset="0"/>
                <a:ea typeface="ＭＳ Ｐゴシック" charset="-128"/>
                <a:cs typeface="Times New Roman" pitchFamily="18" charset="0"/>
              </a:rPr>
              <a:t>V. The true puzzle: How can Mexican generosity strengthen civil society?</a:t>
            </a:r>
          </a:p>
        </p:txBody>
      </p:sp>
      <p:pic>
        <p:nvPicPr>
          <p:cNvPr id="62469" name="Picture 5" descr="itam.jpg"/>
          <p:cNvPicPr>
            <a:picLocks/>
          </p:cNvPicPr>
          <p:nvPr/>
        </p:nvPicPr>
        <p:blipFill>
          <a:blip r:embed="rId5" cstate="print"/>
          <a:srcRect/>
          <a:stretch>
            <a:fillRect/>
          </a:stretch>
        </p:blipFill>
        <p:spPr bwMode="auto">
          <a:xfrm>
            <a:off x="2924175" y="5964238"/>
            <a:ext cx="3676650" cy="89376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body" idx="1"/>
          </p:nvPr>
        </p:nvSpPr>
        <p:spPr>
          <a:xfrm>
            <a:off x="0" y="1447800"/>
            <a:ext cx="9525000" cy="4876800"/>
          </a:xfrm>
        </p:spPr>
        <p:txBody>
          <a:bodyPr/>
          <a:lstStyle/>
          <a:p>
            <a:pPr algn="ctr" eaLnBrk="1" hangingPunct="1">
              <a:buFontTx/>
              <a:buNone/>
            </a:pPr>
            <a:r>
              <a:rPr lang="es-ES_tradnl" sz="3600" smtClean="0">
                <a:solidFill>
                  <a:srgbClr val="000066"/>
                </a:solidFill>
                <a:ea typeface="ＭＳ Ｐゴシック" charset="-128"/>
              </a:rPr>
              <a:t>Michael D. Layton, Ph.D.</a:t>
            </a:r>
          </a:p>
          <a:p>
            <a:pPr algn="ctr" eaLnBrk="1" hangingPunct="1">
              <a:buFontTx/>
              <a:buNone/>
            </a:pPr>
            <a:r>
              <a:rPr lang="es-ES_tradnl" smtClean="0">
                <a:solidFill>
                  <a:srgbClr val="000066"/>
                </a:solidFill>
                <a:ea typeface="ＭＳ Ｐゴシック" charset="-128"/>
              </a:rPr>
              <a:t>Director of the Philanthropy and Civil Society Project </a:t>
            </a:r>
          </a:p>
          <a:p>
            <a:pPr algn="ctr" eaLnBrk="1" hangingPunct="1">
              <a:buFontTx/>
              <a:buNone/>
            </a:pPr>
            <a:endParaRPr lang="es-ES_tradnl" sz="4000" smtClean="0">
              <a:solidFill>
                <a:srgbClr val="000066"/>
              </a:solidFill>
              <a:ea typeface="ＭＳ Ｐゴシック" charset="-128"/>
            </a:endParaRPr>
          </a:p>
          <a:p>
            <a:pPr algn="ctr" eaLnBrk="1" hangingPunct="1">
              <a:buFontTx/>
              <a:buNone/>
            </a:pPr>
            <a:r>
              <a:rPr lang="es-ES_tradnl" smtClean="0">
                <a:solidFill>
                  <a:srgbClr val="000066"/>
                </a:solidFill>
                <a:ea typeface="ＭＳ Ｐゴシック" charset="-128"/>
              </a:rPr>
              <a:t>layton@itam.mx</a:t>
            </a:r>
            <a:r>
              <a:rPr lang="es-ES_tradnl" sz="3600" smtClean="0">
                <a:solidFill>
                  <a:srgbClr val="000066"/>
                </a:solidFill>
                <a:ea typeface="ＭＳ Ｐゴシック" charset="-128"/>
              </a:rPr>
              <a:t/>
            </a:r>
            <a:br>
              <a:rPr lang="es-ES_tradnl" sz="3600" smtClean="0">
                <a:solidFill>
                  <a:srgbClr val="000066"/>
                </a:solidFill>
                <a:ea typeface="ＭＳ Ｐゴシック" charset="-128"/>
              </a:rPr>
            </a:br>
            <a:r>
              <a:rPr lang="es-ES_tradnl" smtClean="0">
                <a:solidFill>
                  <a:srgbClr val="000066"/>
                </a:solidFill>
                <a:ea typeface="ＭＳ Ｐゴシック" charset="-128"/>
                <a:hlinkClick r:id="rId3"/>
              </a:rPr>
              <a:t>http://www.enafi.itam.mx</a:t>
            </a:r>
            <a:r>
              <a:rPr lang="es-ES_tradnl" smtClean="0">
                <a:solidFill>
                  <a:srgbClr val="000066"/>
                </a:solidFill>
                <a:ea typeface="ＭＳ Ｐゴシック" charset="-128"/>
              </a:rPr>
              <a:t> </a:t>
            </a:r>
            <a:endParaRPr lang="es-ES_tradnl" sz="2400" smtClean="0">
              <a:solidFill>
                <a:srgbClr val="000066"/>
              </a:solidFill>
              <a:ea typeface="ＭＳ Ｐゴシック" charset="-128"/>
            </a:endParaRPr>
          </a:p>
          <a:p>
            <a:pPr algn="ctr" eaLnBrk="1" hangingPunct="1">
              <a:buFontTx/>
              <a:buNone/>
            </a:pPr>
            <a:r>
              <a:rPr lang="es-ES_tradnl" smtClean="0">
                <a:solidFill>
                  <a:srgbClr val="000066"/>
                </a:solidFill>
                <a:ea typeface="ＭＳ Ｐゴシック" charset="-128"/>
                <a:hlinkClick r:id="rId4"/>
              </a:rPr>
              <a:t>http://www.filantropia.itam.mx</a:t>
            </a:r>
            <a:endParaRPr lang="es-ES_tradnl" smtClean="0">
              <a:solidFill>
                <a:srgbClr val="000066"/>
              </a:solidFill>
              <a:ea typeface="ＭＳ Ｐゴシック" charset="-128"/>
            </a:endParaRPr>
          </a:p>
          <a:p>
            <a:pPr algn="ctr" eaLnBrk="1" hangingPunct="1">
              <a:buFontTx/>
              <a:buNone/>
            </a:pPr>
            <a:r>
              <a:rPr lang="en-US" sz="3000" smtClean="0">
                <a:solidFill>
                  <a:srgbClr val="000066"/>
                </a:solidFill>
                <a:ea typeface="ＭＳ Ｐゴシック" charset="-128"/>
              </a:rPr>
              <a:t>t</a:t>
            </a:r>
            <a:r>
              <a:rPr lang="es-ES_tradnl" sz="3000" smtClean="0">
                <a:solidFill>
                  <a:srgbClr val="000066"/>
                </a:solidFill>
                <a:ea typeface="ＭＳ Ｐゴシック" charset="-128"/>
              </a:rPr>
              <a:t>witter.com/MDLayton </a:t>
            </a:r>
            <a:endParaRPr lang="en-GB" sz="3000" smtClean="0">
              <a:solidFill>
                <a:schemeClr val="accent2"/>
              </a:solidFill>
              <a:ea typeface="ＭＳ Ｐゴシック" charset="-128"/>
            </a:endParaRPr>
          </a:p>
        </p:txBody>
      </p:sp>
      <p:pic>
        <p:nvPicPr>
          <p:cNvPr id="64514" name="Picture 3" descr="filan2.jpg"/>
          <p:cNvPicPr>
            <a:picLocks noChangeAspect="1"/>
          </p:cNvPicPr>
          <p:nvPr/>
        </p:nvPicPr>
        <p:blipFill>
          <a:blip r:embed="rId5" cstate="print"/>
          <a:srcRect/>
          <a:stretch>
            <a:fillRect/>
          </a:stretch>
        </p:blipFill>
        <p:spPr bwMode="auto">
          <a:xfrm>
            <a:off x="0" y="0"/>
            <a:ext cx="9525000" cy="1447800"/>
          </a:xfrm>
          <a:prstGeom prst="rect">
            <a:avLst/>
          </a:prstGeom>
          <a:noFill/>
          <a:ln w="9525">
            <a:noFill/>
            <a:miter lim="800000"/>
            <a:headEnd/>
            <a:tailEnd/>
          </a:ln>
        </p:spPr>
      </p:pic>
      <p:sp>
        <p:nvSpPr>
          <p:cNvPr id="64515" name="Rectangle 4"/>
          <p:cNvSpPr>
            <a:spLocks noChangeArrowheads="1"/>
          </p:cNvSpPr>
          <p:nvPr/>
        </p:nvSpPr>
        <p:spPr bwMode="auto">
          <a:xfrm>
            <a:off x="1828800" y="76200"/>
            <a:ext cx="7696200" cy="1066800"/>
          </a:xfrm>
          <a:prstGeom prst="rect">
            <a:avLst/>
          </a:prstGeom>
          <a:blipFill dpi="0" rotWithShape="1">
            <a:blip r:embed="rId6" cstate="print"/>
            <a:srcRect/>
            <a:stretch>
              <a:fillRect/>
            </a:stretch>
          </a:blipFill>
          <a:ln w="9525">
            <a:noFill/>
            <a:round/>
            <a:headEnd/>
            <a:tailEnd/>
          </a:ln>
        </p:spPr>
        <p:txBody>
          <a:bodyPr wrap="none" anchor="ctr"/>
          <a:lstStyle/>
          <a:p>
            <a:endParaRPr lang="en-US"/>
          </a:p>
        </p:txBody>
      </p:sp>
      <p:sp>
        <p:nvSpPr>
          <p:cNvPr id="64516" name="Rectangle 2"/>
          <p:cNvSpPr>
            <a:spLocks noGrp="1" noChangeArrowheads="1"/>
          </p:cNvSpPr>
          <p:nvPr>
            <p:ph type="title"/>
          </p:nvPr>
        </p:nvSpPr>
        <p:spPr>
          <a:xfrm>
            <a:off x="1428750" y="228600"/>
            <a:ext cx="8096250" cy="990600"/>
          </a:xfrm>
        </p:spPr>
        <p:txBody>
          <a:bodyPr/>
          <a:lstStyle/>
          <a:p>
            <a:pPr eaLnBrk="1" hangingPunct="1"/>
            <a:r>
              <a:rPr lang="en-US" smtClean="0">
                <a:solidFill>
                  <a:srgbClr val="FFFFFF"/>
                </a:solidFill>
                <a:ea typeface="ＭＳ Ｐゴシック" charset="-128"/>
              </a:rPr>
              <a:t>THANK YOU!</a:t>
            </a:r>
            <a:endParaRPr lang="en-GB" smtClean="0">
              <a:solidFill>
                <a:srgbClr val="FFFFFF"/>
              </a:solidFill>
              <a:ea typeface="ＭＳ Ｐゴシック" charset="-128"/>
            </a:endParaRPr>
          </a:p>
        </p:txBody>
      </p:sp>
      <p:pic>
        <p:nvPicPr>
          <p:cNvPr id="64517" name="Picture 5" descr="itam.jpg"/>
          <p:cNvPicPr>
            <a:picLocks/>
          </p:cNvPicPr>
          <p:nvPr/>
        </p:nvPicPr>
        <p:blipFill>
          <a:blip r:embed="rId7" cstate="print"/>
          <a:srcRect/>
          <a:stretch>
            <a:fillRect/>
          </a:stretch>
        </p:blipFill>
        <p:spPr bwMode="auto">
          <a:xfrm>
            <a:off x="2924175" y="5964238"/>
            <a:ext cx="3676650" cy="893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028"/>
          <p:cNvPicPr>
            <a:picLocks noChangeAspect="1" noChangeArrowheads="1"/>
          </p:cNvPicPr>
          <p:nvPr/>
        </p:nvPicPr>
        <p:blipFill>
          <a:blip r:embed="rId3" cstate="print"/>
          <a:srcRect/>
          <a:stretch>
            <a:fillRect/>
          </a:stretch>
        </p:blipFill>
        <p:spPr bwMode="auto">
          <a:xfrm>
            <a:off x="2209800" y="1673225"/>
            <a:ext cx="5486400" cy="4784725"/>
          </a:xfrm>
          <a:prstGeom prst="rect">
            <a:avLst/>
          </a:prstGeom>
          <a:noFill/>
          <a:ln w="9525">
            <a:noFill/>
            <a:miter lim="800000"/>
            <a:headEnd/>
            <a:tailEnd/>
          </a:ln>
        </p:spPr>
      </p:pic>
      <p:pic>
        <p:nvPicPr>
          <p:cNvPr id="19458" name="Picture 3" descr="filan2.jpg"/>
          <p:cNvPicPr>
            <a:picLocks noChangeAspect="1"/>
          </p:cNvPicPr>
          <p:nvPr/>
        </p:nvPicPr>
        <p:blipFill>
          <a:blip r:embed="rId4" cstate="print"/>
          <a:srcRect/>
          <a:stretch>
            <a:fillRect/>
          </a:stretch>
        </p:blipFill>
        <p:spPr bwMode="auto">
          <a:xfrm>
            <a:off x="0" y="0"/>
            <a:ext cx="9525000" cy="1258888"/>
          </a:xfrm>
          <a:prstGeom prst="rect">
            <a:avLst/>
          </a:prstGeom>
          <a:noFill/>
          <a:ln w="9525">
            <a:noFill/>
            <a:miter lim="800000"/>
            <a:headEnd/>
            <a:tailEnd/>
          </a:ln>
        </p:spPr>
      </p:pic>
      <p:sp>
        <p:nvSpPr>
          <p:cNvPr id="19459" name="Rectangle 4"/>
          <p:cNvSpPr>
            <a:spLocks noChangeArrowheads="1"/>
          </p:cNvSpPr>
          <p:nvPr/>
        </p:nvSpPr>
        <p:spPr bwMode="auto">
          <a:xfrm>
            <a:off x="1638300" y="-4763"/>
            <a:ext cx="7886700" cy="1071563"/>
          </a:xfrm>
          <a:prstGeom prst="rect">
            <a:avLst/>
          </a:prstGeom>
          <a:blipFill dpi="0" rotWithShape="1">
            <a:blip r:embed="rId5" cstate="print"/>
            <a:srcRect/>
            <a:stretch>
              <a:fillRect/>
            </a:stretch>
          </a:blipFill>
          <a:ln w="9525">
            <a:noFill/>
            <a:round/>
            <a:headEnd/>
            <a:tailEnd/>
          </a:ln>
        </p:spPr>
        <p:txBody>
          <a:bodyPr wrap="none" anchor="ctr"/>
          <a:lstStyle/>
          <a:p>
            <a:endParaRPr lang="en-US"/>
          </a:p>
        </p:txBody>
      </p:sp>
      <p:sp>
        <p:nvSpPr>
          <p:cNvPr id="19460" name="TextBox 5"/>
          <p:cNvSpPr txBox="1">
            <a:spLocks noChangeArrowheads="1"/>
          </p:cNvSpPr>
          <p:nvPr/>
        </p:nvSpPr>
        <p:spPr bwMode="auto">
          <a:xfrm>
            <a:off x="1333500" y="228600"/>
            <a:ext cx="7962900" cy="615950"/>
          </a:xfrm>
          <a:prstGeom prst="rect">
            <a:avLst/>
          </a:prstGeom>
          <a:noFill/>
          <a:ln w="9525">
            <a:noFill/>
            <a:miter lim="800000"/>
            <a:headEnd/>
            <a:tailEnd/>
          </a:ln>
        </p:spPr>
        <p:txBody>
          <a:bodyPr anchor="ctr">
            <a:spAutoFit/>
          </a:bodyPr>
          <a:lstStyle/>
          <a:p>
            <a:r>
              <a:rPr lang="es-MX" sz="3400" b="1">
                <a:solidFill>
                  <a:srgbClr val="FFFFFF"/>
                </a:solidFill>
                <a:latin typeface="Arial" pitchFamily="34" charset="0"/>
                <a:cs typeface="Times New Roman" pitchFamily="18" charset="0"/>
              </a:rPr>
              <a:t>II. The Puzzle: A Generous People…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blackWhite">
          <a:xfrm>
            <a:off x="1660525" y="3084513"/>
            <a:ext cx="1131888" cy="1943100"/>
          </a:xfrm>
          <a:prstGeom prst="rect">
            <a:avLst/>
          </a:prstGeom>
          <a:solidFill>
            <a:srgbClr val="99CCFF"/>
          </a:solidFill>
          <a:ln w="12700">
            <a:solidFill>
              <a:schemeClr val="tx1"/>
            </a:solidFill>
            <a:miter lim="800000"/>
            <a:headEnd/>
            <a:tailEnd/>
          </a:ln>
        </p:spPr>
        <p:txBody>
          <a:bodyPr wrap="none" anchor="ctr"/>
          <a:lstStyle/>
          <a:p>
            <a:endParaRPr lang="es-MX"/>
          </a:p>
        </p:txBody>
      </p:sp>
      <p:sp>
        <p:nvSpPr>
          <p:cNvPr id="21506" name="Rectangle 3"/>
          <p:cNvSpPr>
            <a:spLocks noChangeArrowheads="1"/>
          </p:cNvSpPr>
          <p:nvPr/>
        </p:nvSpPr>
        <p:spPr bwMode="blackWhite">
          <a:xfrm>
            <a:off x="3360738" y="3706813"/>
            <a:ext cx="1133475" cy="1320800"/>
          </a:xfrm>
          <a:prstGeom prst="rect">
            <a:avLst/>
          </a:prstGeom>
          <a:solidFill>
            <a:srgbClr val="FFCC00"/>
          </a:solidFill>
          <a:ln w="12700">
            <a:solidFill>
              <a:schemeClr val="tx1"/>
            </a:solidFill>
            <a:miter lim="800000"/>
            <a:headEnd/>
            <a:tailEnd/>
          </a:ln>
        </p:spPr>
        <p:txBody>
          <a:bodyPr wrap="none" anchor="ctr"/>
          <a:lstStyle/>
          <a:p>
            <a:endParaRPr lang="es-MX"/>
          </a:p>
        </p:txBody>
      </p:sp>
      <p:sp>
        <p:nvSpPr>
          <p:cNvPr id="21507" name="Rectangle 4"/>
          <p:cNvSpPr>
            <a:spLocks noChangeArrowheads="1"/>
          </p:cNvSpPr>
          <p:nvPr/>
        </p:nvSpPr>
        <p:spPr bwMode="blackWhite">
          <a:xfrm>
            <a:off x="5062538" y="4016375"/>
            <a:ext cx="1131887" cy="1011238"/>
          </a:xfrm>
          <a:prstGeom prst="rect">
            <a:avLst/>
          </a:prstGeom>
          <a:solidFill>
            <a:srgbClr val="FF6600"/>
          </a:solidFill>
          <a:ln w="12700">
            <a:solidFill>
              <a:schemeClr val="tx1"/>
            </a:solidFill>
            <a:miter lim="800000"/>
            <a:headEnd/>
            <a:tailEnd/>
          </a:ln>
        </p:spPr>
        <p:txBody>
          <a:bodyPr wrap="none" anchor="ctr"/>
          <a:lstStyle/>
          <a:p>
            <a:endParaRPr lang="es-MX"/>
          </a:p>
        </p:txBody>
      </p:sp>
      <p:sp>
        <p:nvSpPr>
          <p:cNvPr id="21508" name="Rectangle 5"/>
          <p:cNvSpPr>
            <a:spLocks noChangeArrowheads="1"/>
          </p:cNvSpPr>
          <p:nvPr/>
        </p:nvSpPr>
        <p:spPr bwMode="blackWhite">
          <a:xfrm>
            <a:off x="6826250" y="4876800"/>
            <a:ext cx="1135063" cy="155575"/>
          </a:xfrm>
          <a:prstGeom prst="rect">
            <a:avLst/>
          </a:prstGeom>
          <a:solidFill>
            <a:srgbClr val="008000"/>
          </a:solidFill>
          <a:ln w="12700">
            <a:solidFill>
              <a:schemeClr val="tx1"/>
            </a:solidFill>
            <a:miter lim="800000"/>
            <a:headEnd/>
            <a:tailEnd/>
          </a:ln>
        </p:spPr>
        <p:txBody>
          <a:bodyPr wrap="none" anchor="ctr"/>
          <a:lstStyle/>
          <a:p>
            <a:endParaRPr lang="es-MX"/>
          </a:p>
        </p:txBody>
      </p:sp>
      <p:sp>
        <p:nvSpPr>
          <p:cNvPr id="21509" name="Line 6"/>
          <p:cNvSpPr>
            <a:spLocks noChangeShapeType="1"/>
          </p:cNvSpPr>
          <p:nvPr/>
        </p:nvSpPr>
        <p:spPr bwMode="blackWhite">
          <a:xfrm>
            <a:off x="1643063" y="5029200"/>
            <a:ext cx="6237287" cy="0"/>
          </a:xfrm>
          <a:prstGeom prst="line">
            <a:avLst/>
          </a:prstGeom>
          <a:noFill/>
          <a:ln w="28575">
            <a:solidFill>
              <a:schemeClr val="tx1"/>
            </a:solidFill>
            <a:round/>
            <a:headEnd/>
            <a:tailEnd/>
          </a:ln>
        </p:spPr>
        <p:txBody>
          <a:bodyPr wrap="none" anchor="ctr"/>
          <a:lstStyle/>
          <a:p>
            <a:endParaRPr lang="es-MX"/>
          </a:p>
        </p:txBody>
      </p:sp>
      <p:sp>
        <p:nvSpPr>
          <p:cNvPr id="21510" name="Text Box 7"/>
          <p:cNvSpPr txBox="1">
            <a:spLocks noChangeArrowheads="1"/>
          </p:cNvSpPr>
          <p:nvPr/>
        </p:nvSpPr>
        <p:spPr bwMode="blackWhite">
          <a:xfrm>
            <a:off x="2024063" y="2025650"/>
            <a:ext cx="5992812" cy="647700"/>
          </a:xfrm>
          <a:prstGeom prst="rect">
            <a:avLst/>
          </a:prstGeom>
          <a:noFill/>
          <a:ln w="12700">
            <a:noFill/>
            <a:miter lim="800000"/>
            <a:headEnd/>
            <a:tailEnd/>
          </a:ln>
        </p:spPr>
        <p:txBody>
          <a:bodyPr lIns="93296" tIns="46648" rIns="93296" bIns="46648">
            <a:spAutoFit/>
          </a:bodyPr>
          <a:lstStyle/>
          <a:p>
            <a:pPr defTabSz="933450" eaLnBrk="0" hangingPunct="0">
              <a:spcBef>
                <a:spcPct val="50000"/>
              </a:spcBef>
            </a:pPr>
            <a:r>
              <a:rPr lang="es-MX" sz="1800" b="1">
                <a:latin typeface="Arial" pitchFamily="34" charset="0"/>
              </a:rPr>
              <a:t>Percentage of the Economically Active Population engaged in the non-profit sector</a:t>
            </a:r>
          </a:p>
        </p:txBody>
      </p:sp>
      <p:sp>
        <p:nvSpPr>
          <p:cNvPr id="21511" name="Text Box 8"/>
          <p:cNvSpPr txBox="1">
            <a:spLocks noChangeArrowheads="1"/>
          </p:cNvSpPr>
          <p:nvPr/>
        </p:nvSpPr>
        <p:spPr bwMode="blackWhite">
          <a:xfrm>
            <a:off x="2057400" y="2667000"/>
            <a:ext cx="485775" cy="457200"/>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2400" b="1">
                <a:latin typeface="Arial" pitchFamily="34" charset="0"/>
              </a:rPr>
              <a:t>8</a:t>
            </a:r>
            <a:endParaRPr lang="es-ES" sz="2400" b="1">
              <a:latin typeface="Arial" pitchFamily="34" charset="0"/>
            </a:endParaRPr>
          </a:p>
        </p:txBody>
      </p:sp>
      <p:sp>
        <p:nvSpPr>
          <p:cNvPr id="21512" name="Text Box 9"/>
          <p:cNvSpPr txBox="1">
            <a:spLocks noChangeArrowheads="1"/>
          </p:cNvSpPr>
          <p:nvPr/>
        </p:nvSpPr>
        <p:spPr bwMode="blackWhite">
          <a:xfrm>
            <a:off x="3786188" y="3352800"/>
            <a:ext cx="485775" cy="457200"/>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2400" b="1">
                <a:latin typeface="Arial" pitchFamily="34" charset="0"/>
              </a:rPr>
              <a:t>5</a:t>
            </a:r>
            <a:endParaRPr lang="es-ES" sz="2400" b="1">
              <a:latin typeface="Arial" pitchFamily="34" charset="0"/>
            </a:endParaRPr>
          </a:p>
        </p:txBody>
      </p:sp>
      <p:sp>
        <p:nvSpPr>
          <p:cNvPr id="21513" name="Text Box 10"/>
          <p:cNvSpPr txBox="1">
            <a:spLocks noChangeArrowheads="1"/>
          </p:cNvSpPr>
          <p:nvPr/>
        </p:nvSpPr>
        <p:spPr bwMode="blackWhite">
          <a:xfrm>
            <a:off x="5486400" y="3657600"/>
            <a:ext cx="485775" cy="457200"/>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2400" b="1">
                <a:latin typeface="Arial" pitchFamily="34" charset="0"/>
              </a:rPr>
              <a:t>4</a:t>
            </a:r>
            <a:endParaRPr lang="es-ES" sz="2400" b="1">
              <a:latin typeface="Arial" pitchFamily="34" charset="0"/>
            </a:endParaRPr>
          </a:p>
        </p:txBody>
      </p:sp>
      <p:sp>
        <p:nvSpPr>
          <p:cNvPr id="21514" name="Text Box 11"/>
          <p:cNvSpPr txBox="1">
            <a:spLocks noChangeArrowheads="1"/>
          </p:cNvSpPr>
          <p:nvPr/>
        </p:nvSpPr>
        <p:spPr bwMode="blackWhite">
          <a:xfrm>
            <a:off x="7086600" y="4495800"/>
            <a:ext cx="681038" cy="457200"/>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2400" b="1">
                <a:latin typeface="Arial" pitchFamily="34" charset="0"/>
              </a:rPr>
              <a:t>0.4</a:t>
            </a:r>
            <a:endParaRPr lang="es-ES" sz="2400" b="1">
              <a:latin typeface="Arial" pitchFamily="34" charset="0"/>
            </a:endParaRPr>
          </a:p>
        </p:txBody>
      </p:sp>
      <p:sp>
        <p:nvSpPr>
          <p:cNvPr id="21515" name="Text Box 12"/>
          <p:cNvSpPr txBox="1">
            <a:spLocks noChangeArrowheads="1"/>
          </p:cNvSpPr>
          <p:nvPr/>
        </p:nvSpPr>
        <p:spPr bwMode="blackWhite">
          <a:xfrm>
            <a:off x="1741488" y="4997450"/>
            <a:ext cx="1212850" cy="647700"/>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ES" sz="1800" b="1">
                <a:latin typeface="Arial" pitchFamily="34" charset="0"/>
              </a:rPr>
              <a:t>United States</a:t>
            </a:r>
          </a:p>
        </p:txBody>
      </p:sp>
      <p:sp>
        <p:nvSpPr>
          <p:cNvPr id="21516" name="Text Box 13"/>
          <p:cNvSpPr txBox="1">
            <a:spLocks noChangeArrowheads="1"/>
          </p:cNvSpPr>
          <p:nvPr/>
        </p:nvSpPr>
        <p:spPr bwMode="blackWhite">
          <a:xfrm>
            <a:off x="3352800" y="4997450"/>
            <a:ext cx="1379538" cy="647700"/>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1800" b="1">
                <a:latin typeface="Arial" pitchFamily="34" charset="0"/>
              </a:rPr>
              <a:t>World Average</a:t>
            </a:r>
            <a:endParaRPr lang="es-ES" sz="1800" b="1">
              <a:latin typeface="Arial" pitchFamily="34" charset="0"/>
            </a:endParaRPr>
          </a:p>
        </p:txBody>
      </p:sp>
      <p:sp>
        <p:nvSpPr>
          <p:cNvPr id="21517" name="Text Box 14"/>
          <p:cNvSpPr txBox="1">
            <a:spLocks noChangeArrowheads="1"/>
          </p:cNvSpPr>
          <p:nvPr/>
        </p:nvSpPr>
        <p:spPr bwMode="blackWhite">
          <a:xfrm>
            <a:off x="5029200" y="4997450"/>
            <a:ext cx="1333500" cy="366713"/>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1800" b="1">
                <a:latin typeface="Arial" pitchFamily="34" charset="0"/>
              </a:rPr>
              <a:t>Argentina</a:t>
            </a:r>
            <a:endParaRPr lang="es-ES" sz="1800" b="1">
              <a:latin typeface="Arial" pitchFamily="34" charset="0"/>
            </a:endParaRPr>
          </a:p>
        </p:txBody>
      </p:sp>
      <p:sp>
        <p:nvSpPr>
          <p:cNvPr id="21518" name="Text Box 15"/>
          <p:cNvSpPr txBox="1">
            <a:spLocks noChangeArrowheads="1"/>
          </p:cNvSpPr>
          <p:nvPr/>
        </p:nvSpPr>
        <p:spPr bwMode="blackWhite">
          <a:xfrm>
            <a:off x="6923088" y="4997450"/>
            <a:ext cx="1216025" cy="371475"/>
          </a:xfrm>
          <a:prstGeom prst="rect">
            <a:avLst/>
          </a:prstGeom>
          <a:noFill/>
          <a:ln w="12700">
            <a:noFill/>
            <a:miter lim="800000"/>
            <a:headEnd/>
            <a:tailEnd/>
          </a:ln>
        </p:spPr>
        <p:txBody>
          <a:bodyPr lIns="93296" tIns="46648" rIns="93296" bIns="46648">
            <a:spAutoFit/>
          </a:bodyPr>
          <a:lstStyle/>
          <a:p>
            <a:pPr algn="l" defTabSz="933450" eaLnBrk="0" hangingPunct="0">
              <a:spcBef>
                <a:spcPct val="50000"/>
              </a:spcBef>
            </a:pPr>
            <a:r>
              <a:rPr lang="es-MX" sz="1800" b="1">
                <a:latin typeface="Arial" pitchFamily="34" charset="0"/>
              </a:rPr>
              <a:t>Mexico</a:t>
            </a:r>
            <a:endParaRPr lang="es-ES" sz="1800" b="1">
              <a:latin typeface="Arial" pitchFamily="34" charset="0"/>
            </a:endParaRPr>
          </a:p>
        </p:txBody>
      </p:sp>
      <p:pic>
        <p:nvPicPr>
          <p:cNvPr id="21519" name="Picture 17" descr="filan2.jpg"/>
          <p:cNvPicPr>
            <a:picLocks noChangeAspect="1"/>
          </p:cNvPicPr>
          <p:nvPr/>
        </p:nvPicPr>
        <p:blipFill>
          <a:blip r:embed="rId3" cstate="print"/>
          <a:srcRect/>
          <a:stretch>
            <a:fillRect/>
          </a:stretch>
        </p:blipFill>
        <p:spPr bwMode="auto">
          <a:xfrm>
            <a:off x="0" y="0"/>
            <a:ext cx="9525000" cy="1258888"/>
          </a:xfrm>
          <a:prstGeom prst="rect">
            <a:avLst/>
          </a:prstGeom>
          <a:noFill/>
          <a:ln w="9525">
            <a:noFill/>
            <a:miter lim="800000"/>
            <a:headEnd/>
            <a:tailEnd/>
          </a:ln>
        </p:spPr>
      </p:pic>
      <p:sp>
        <p:nvSpPr>
          <p:cNvPr id="21520" name="Rectangle 18"/>
          <p:cNvSpPr>
            <a:spLocks noChangeArrowheads="1"/>
          </p:cNvSpPr>
          <p:nvPr/>
        </p:nvSpPr>
        <p:spPr bwMode="auto">
          <a:xfrm>
            <a:off x="1638300" y="-4763"/>
            <a:ext cx="7886700" cy="1071563"/>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21521" name="TextBox 19"/>
          <p:cNvSpPr txBox="1">
            <a:spLocks noChangeArrowheads="1"/>
          </p:cNvSpPr>
          <p:nvPr/>
        </p:nvSpPr>
        <p:spPr bwMode="auto">
          <a:xfrm>
            <a:off x="1028700" y="0"/>
            <a:ext cx="8496300" cy="1077913"/>
          </a:xfrm>
          <a:prstGeom prst="rect">
            <a:avLst/>
          </a:prstGeom>
          <a:noFill/>
          <a:ln w="9525">
            <a:noFill/>
            <a:miter lim="800000"/>
            <a:headEnd/>
            <a:tailEnd/>
          </a:ln>
        </p:spPr>
        <p:txBody>
          <a:bodyPr anchor="ctr">
            <a:spAutoFit/>
          </a:bodyPr>
          <a:lstStyle/>
          <a:p>
            <a:r>
              <a:rPr lang="es-MX" sz="3200" b="1">
                <a:solidFill>
                  <a:srgbClr val="FFFFFF"/>
                </a:solidFill>
                <a:latin typeface="Arial" pitchFamily="34" charset="0"/>
                <a:cs typeface="Times New Roman" pitchFamily="18" charset="0"/>
              </a:rPr>
              <a:t>II. The Puzzle:</a:t>
            </a:r>
          </a:p>
          <a:p>
            <a:r>
              <a:rPr lang="en-US" sz="3200" b="1">
                <a:solidFill>
                  <a:srgbClr val="FFFFFF"/>
                </a:solidFill>
                <a:latin typeface="Arial" pitchFamily="34" charset="0"/>
                <a:cs typeface="Times New Roman" pitchFamily="18" charset="0"/>
              </a:rPr>
              <a:t>…but an underdeveloped nonprofit sector</a:t>
            </a:r>
            <a:endParaRPr lang="es-MX" sz="3200" b="1">
              <a:solidFill>
                <a:srgbClr val="FFFFFF"/>
              </a:solidFill>
              <a:latin typeface="Arial" pitchFamily="34" charset="0"/>
              <a:cs typeface="Times New Roman" pitchFamily="18" charset="0"/>
            </a:endParaRPr>
          </a:p>
        </p:txBody>
      </p:sp>
      <p:sp>
        <p:nvSpPr>
          <p:cNvPr id="21522" name="Rectangle 20"/>
          <p:cNvSpPr>
            <a:spLocks noChangeArrowheads="1"/>
          </p:cNvSpPr>
          <p:nvPr/>
        </p:nvSpPr>
        <p:spPr bwMode="auto">
          <a:xfrm>
            <a:off x="3771900" y="6172200"/>
            <a:ext cx="5753100" cy="6858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21523" name="Rectangle 17"/>
          <p:cNvSpPr>
            <a:spLocks noChangeArrowheads="1"/>
          </p:cNvSpPr>
          <p:nvPr/>
        </p:nvSpPr>
        <p:spPr bwMode="auto">
          <a:xfrm>
            <a:off x="3695700" y="6248400"/>
            <a:ext cx="5829300" cy="609600"/>
          </a:xfrm>
          <a:prstGeom prst="rect">
            <a:avLst/>
          </a:prstGeom>
          <a:noFill/>
          <a:ln w="9525">
            <a:noFill/>
            <a:miter lim="800000"/>
            <a:headEnd/>
            <a:tailEnd/>
          </a:ln>
        </p:spPr>
        <p:txBody>
          <a:bodyPr wrap="none" anchor="ctr"/>
          <a:lstStyle/>
          <a:p>
            <a:pPr algn="r" eaLnBrk="0" hangingPunct="0"/>
            <a:r>
              <a:rPr lang="en-US" sz="1600">
                <a:solidFill>
                  <a:srgbClr val="FFFFFF"/>
                </a:solidFill>
                <a:latin typeface="Arial" pitchFamily="34" charset="0"/>
              </a:rPr>
              <a:t>Source: Johns Hopkins Comparative Nonprofit Sector Project.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Picture 4" descr="C:\Documents and Settings\layton\Datos de programa\Microsoft\Media Catalog\Downloaded Clips\cl9e\j0396052.jpg"/>
          <p:cNvPicPr>
            <a:picLocks noChangeAspect="1" noChangeArrowheads="1"/>
          </p:cNvPicPr>
          <p:nvPr/>
        </p:nvPicPr>
        <p:blipFill>
          <a:blip r:embed="rId3" cstate="print"/>
          <a:srcRect/>
          <a:stretch>
            <a:fillRect/>
          </a:stretch>
        </p:blipFill>
        <p:spPr bwMode="auto">
          <a:xfrm>
            <a:off x="2209800" y="1752600"/>
            <a:ext cx="5410200" cy="4021138"/>
          </a:xfrm>
          <a:prstGeom prst="rect">
            <a:avLst/>
          </a:prstGeom>
          <a:noFill/>
          <a:ln w="9525">
            <a:noFill/>
            <a:miter lim="800000"/>
            <a:headEnd/>
            <a:tailEnd/>
          </a:ln>
        </p:spPr>
      </p:pic>
      <p:pic>
        <p:nvPicPr>
          <p:cNvPr id="23554" name="Picture 4" descr="filan2.jpg"/>
          <p:cNvPicPr>
            <a:picLocks noChangeAspect="1"/>
          </p:cNvPicPr>
          <p:nvPr/>
        </p:nvPicPr>
        <p:blipFill>
          <a:blip r:embed="rId4" cstate="print"/>
          <a:srcRect/>
          <a:stretch>
            <a:fillRect/>
          </a:stretch>
        </p:blipFill>
        <p:spPr bwMode="auto">
          <a:xfrm>
            <a:off x="0" y="0"/>
            <a:ext cx="9525000" cy="1258888"/>
          </a:xfrm>
          <a:prstGeom prst="rect">
            <a:avLst/>
          </a:prstGeom>
          <a:noFill/>
          <a:ln w="9525">
            <a:noFill/>
            <a:miter lim="800000"/>
            <a:headEnd/>
            <a:tailEnd/>
          </a:ln>
        </p:spPr>
      </p:pic>
      <p:sp>
        <p:nvSpPr>
          <p:cNvPr id="23555" name="Rectangle 3"/>
          <p:cNvSpPr>
            <a:spLocks noChangeArrowheads="1"/>
          </p:cNvSpPr>
          <p:nvPr/>
        </p:nvSpPr>
        <p:spPr bwMode="auto">
          <a:xfrm>
            <a:off x="1638300" y="0"/>
            <a:ext cx="7886700" cy="1071563"/>
          </a:xfrm>
          <a:prstGeom prst="rect">
            <a:avLst/>
          </a:prstGeom>
          <a:blipFill dpi="0" rotWithShape="1">
            <a:blip r:embed="rId5" cstate="print"/>
            <a:srcRect/>
            <a:stretch>
              <a:fillRect/>
            </a:stretch>
          </a:blipFill>
          <a:ln w="9525">
            <a:noFill/>
            <a:round/>
            <a:headEnd/>
            <a:tailEnd/>
          </a:ln>
        </p:spPr>
        <p:txBody>
          <a:bodyPr wrap="none" anchor="ctr"/>
          <a:lstStyle/>
          <a:p>
            <a:endParaRPr lang="en-US"/>
          </a:p>
        </p:txBody>
      </p:sp>
      <p:sp>
        <p:nvSpPr>
          <p:cNvPr id="23556" name="TextBox 6"/>
          <p:cNvSpPr txBox="1">
            <a:spLocks noChangeArrowheads="1"/>
          </p:cNvSpPr>
          <p:nvPr/>
        </p:nvSpPr>
        <p:spPr bwMode="auto">
          <a:xfrm>
            <a:off x="1028700" y="0"/>
            <a:ext cx="8496300" cy="1077913"/>
          </a:xfrm>
          <a:prstGeom prst="rect">
            <a:avLst/>
          </a:prstGeom>
          <a:noFill/>
          <a:ln w="9525">
            <a:noFill/>
            <a:miter lim="800000"/>
            <a:headEnd/>
            <a:tailEnd/>
          </a:ln>
        </p:spPr>
        <p:txBody>
          <a:bodyPr anchor="ctr">
            <a:spAutoFit/>
          </a:bodyPr>
          <a:lstStyle/>
          <a:p>
            <a:r>
              <a:rPr lang="es-MX" sz="3200" b="1">
                <a:solidFill>
                  <a:srgbClr val="FFFFFF"/>
                </a:solidFill>
                <a:latin typeface="Arial" pitchFamily="34" charset="0"/>
                <a:cs typeface="Times New Roman" pitchFamily="18" charset="0"/>
              </a:rPr>
              <a:t>II. The Puzzle: </a:t>
            </a:r>
            <a:r>
              <a:rPr lang="en-US" sz="3200" b="1">
                <a:solidFill>
                  <a:srgbClr val="FFFFFF"/>
                </a:solidFill>
                <a:latin typeface="Arial" pitchFamily="34" charset="0"/>
                <a:cs typeface="Times New Roman" pitchFamily="18" charset="0"/>
              </a:rPr>
              <a:t>Why doesn</a:t>
            </a:r>
            <a:r>
              <a:rPr lang="en-US" altLang="en-US" sz="3200" b="1">
                <a:solidFill>
                  <a:srgbClr val="FFFFFF"/>
                </a:solidFill>
                <a:latin typeface="Arial" pitchFamily="34" charset="0"/>
                <a:cs typeface="Times New Roman" pitchFamily="18" charset="0"/>
              </a:rPr>
              <a:t>’</a:t>
            </a:r>
            <a:r>
              <a:rPr lang="en-US" sz="3200" b="1">
                <a:solidFill>
                  <a:srgbClr val="FFFFFF"/>
                </a:solidFill>
                <a:latin typeface="Arial" pitchFamily="34" charset="0"/>
                <a:cs typeface="Times New Roman" pitchFamily="18" charset="0"/>
              </a:rPr>
              <a:t>t generosity </a:t>
            </a:r>
          </a:p>
          <a:p>
            <a:r>
              <a:rPr lang="en-US" sz="3200" b="1">
                <a:solidFill>
                  <a:srgbClr val="FFFFFF"/>
                </a:solidFill>
                <a:latin typeface="Arial" pitchFamily="34" charset="0"/>
                <a:cs typeface="Times New Roman" pitchFamily="18" charset="0"/>
              </a:rPr>
              <a:t>lead to a strong civil society? </a:t>
            </a:r>
            <a:endParaRPr lang="es-MX" sz="3200" b="1">
              <a:solidFill>
                <a:srgbClr val="FFFFFF"/>
              </a:solidFill>
              <a:latin typeface="Arial"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blinds(vertical)">
                                      <p:cBhvr>
                                        <p:cTn id="7"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8" name="Rectangle 2052"/>
          <p:cNvSpPr>
            <a:spLocks noGrp="1" noChangeArrowheads="1"/>
          </p:cNvSpPr>
          <p:nvPr>
            <p:ph type="body" idx="1"/>
          </p:nvPr>
        </p:nvSpPr>
        <p:spPr>
          <a:xfrm>
            <a:off x="2590800" y="2362200"/>
            <a:ext cx="4343400" cy="3505200"/>
          </a:xfrm>
        </p:spPr>
        <p:txBody>
          <a:bodyPr/>
          <a:lstStyle/>
          <a:p>
            <a:pPr marL="609600" indent="-609600" algn="ctr" eaLnBrk="1" hangingPunct="1">
              <a:buFontTx/>
              <a:buNone/>
            </a:pPr>
            <a:r>
              <a:rPr lang="es-MX" sz="3600" b="1" smtClean="0">
                <a:latin typeface="Arial" pitchFamily="34" charset="0"/>
                <a:ea typeface="ＭＳ Ｐゴシック" charset="-128"/>
              </a:rPr>
              <a:t>Motivation</a:t>
            </a:r>
          </a:p>
          <a:p>
            <a:pPr marL="609600" indent="-609600" algn="ctr" eaLnBrk="1" hangingPunct="1">
              <a:buFontTx/>
              <a:buNone/>
            </a:pPr>
            <a:endParaRPr lang="es-MX" sz="3600" b="1" smtClean="0">
              <a:latin typeface="Arial" pitchFamily="34" charset="0"/>
              <a:ea typeface="ＭＳ Ｐゴシック" charset="-128"/>
            </a:endParaRPr>
          </a:p>
          <a:p>
            <a:pPr marL="609600" indent="-609600" algn="ctr" eaLnBrk="1" hangingPunct="1">
              <a:buFontTx/>
              <a:buNone/>
            </a:pPr>
            <a:r>
              <a:rPr lang="es-MX" sz="3600" b="1" smtClean="0">
                <a:latin typeface="Arial" pitchFamily="34" charset="0"/>
                <a:ea typeface="ＭＳ Ｐゴシック" charset="-128"/>
              </a:rPr>
              <a:t> Preparation</a:t>
            </a:r>
          </a:p>
          <a:p>
            <a:pPr marL="609600" indent="-609600" algn="ctr" eaLnBrk="1" hangingPunct="1">
              <a:buFontTx/>
              <a:buNone/>
            </a:pPr>
            <a:endParaRPr lang="es-MX" sz="3600" b="1" smtClean="0">
              <a:latin typeface="Arial" pitchFamily="34" charset="0"/>
              <a:ea typeface="ＭＳ Ｐゴシック" charset="-128"/>
            </a:endParaRPr>
          </a:p>
          <a:p>
            <a:pPr marL="609600" indent="-609600" algn="ctr" eaLnBrk="1" hangingPunct="1">
              <a:buFontTx/>
              <a:buNone/>
            </a:pPr>
            <a:r>
              <a:rPr lang="es-MX" sz="3600" b="1" smtClean="0">
                <a:latin typeface="Arial" pitchFamily="34" charset="0"/>
                <a:ea typeface="ＭＳ Ｐゴシック" charset="-128"/>
              </a:rPr>
              <a:t>Execution</a:t>
            </a:r>
          </a:p>
          <a:p>
            <a:pPr marL="609600" indent="-609600" algn="ctr" eaLnBrk="1" hangingPunct="1">
              <a:buFontTx/>
              <a:buNone/>
            </a:pPr>
            <a:endParaRPr lang="es-MX" sz="3600" b="1" smtClean="0">
              <a:latin typeface="Arial" pitchFamily="34" charset="0"/>
              <a:ea typeface="ＭＳ Ｐゴシック" charset="-128"/>
            </a:endParaRPr>
          </a:p>
        </p:txBody>
      </p:sp>
      <p:pic>
        <p:nvPicPr>
          <p:cNvPr id="25602" name="Picture 3" descr="filan2.jpg"/>
          <p:cNvPicPr>
            <a:picLocks noChangeAspect="1"/>
          </p:cNvPicPr>
          <p:nvPr/>
        </p:nvPicPr>
        <p:blipFill>
          <a:blip r:embed="rId3" cstate="print"/>
          <a:srcRect/>
          <a:stretch>
            <a:fillRect/>
          </a:stretch>
        </p:blipFill>
        <p:spPr bwMode="auto">
          <a:xfrm>
            <a:off x="0" y="0"/>
            <a:ext cx="9525000" cy="1447800"/>
          </a:xfrm>
          <a:prstGeom prst="rect">
            <a:avLst/>
          </a:prstGeom>
          <a:noFill/>
          <a:ln w="9525">
            <a:noFill/>
            <a:miter lim="800000"/>
            <a:headEnd/>
            <a:tailEnd/>
          </a:ln>
        </p:spPr>
      </p:pic>
      <p:sp>
        <p:nvSpPr>
          <p:cNvPr id="25603" name="Rectangle 4"/>
          <p:cNvSpPr>
            <a:spLocks noChangeArrowheads="1"/>
          </p:cNvSpPr>
          <p:nvPr/>
        </p:nvSpPr>
        <p:spPr bwMode="auto">
          <a:xfrm>
            <a:off x="1638300" y="-4763"/>
            <a:ext cx="7886700" cy="1223963"/>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25604" name="Rectangle 2053"/>
          <p:cNvSpPr>
            <a:spLocks noGrp="1" noChangeArrowheads="1"/>
          </p:cNvSpPr>
          <p:nvPr>
            <p:ph type="title"/>
          </p:nvPr>
        </p:nvSpPr>
        <p:spPr>
          <a:xfrm>
            <a:off x="1181100" y="0"/>
            <a:ext cx="8343900" cy="1143000"/>
          </a:xfrm>
          <a:noFill/>
        </p:spPr>
        <p:txBody>
          <a:bodyPr/>
          <a:lstStyle/>
          <a:p>
            <a:pPr eaLnBrk="1" hangingPunct="1"/>
            <a:r>
              <a:rPr lang="es-MX" sz="2800" b="1" smtClean="0">
                <a:solidFill>
                  <a:srgbClr val="FFFFFF"/>
                </a:solidFill>
                <a:latin typeface="Arial" pitchFamily="34" charset="0"/>
                <a:ea typeface="ＭＳ Ｐゴシック" charset="-128"/>
                <a:cs typeface="Times New Roman" pitchFamily="18" charset="0"/>
              </a:rPr>
              <a:t>III. Solving the Puzzle: </a:t>
            </a:r>
            <a:br>
              <a:rPr lang="es-MX" sz="2800" b="1" smtClean="0">
                <a:solidFill>
                  <a:srgbClr val="FFFFFF"/>
                </a:solidFill>
                <a:latin typeface="Arial" pitchFamily="34" charset="0"/>
                <a:ea typeface="ＭＳ Ｐゴシック" charset="-128"/>
                <a:cs typeface="Times New Roman" pitchFamily="18" charset="0"/>
              </a:rPr>
            </a:br>
            <a:r>
              <a:rPr lang="es-MX" sz="2800" b="1" smtClean="0">
                <a:solidFill>
                  <a:srgbClr val="FFFFFF"/>
                </a:solidFill>
                <a:latin typeface="Arial" pitchFamily="34" charset="0"/>
                <a:ea typeface="ＭＳ Ｐゴシック" charset="-128"/>
                <a:cs typeface="Times New Roman" pitchFamily="18" charset="0"/>
              </a:rPr>
              <a:t>National Survey on Philanthropy and Civil Society (ENAFI)</a:t>
            </a:r>
          </a:p>
        </p:txBody>
      </p:sp>
      <p:pic>
        <p:nvPicPr>
          <p:cNvPr id="25605" name="Picture 5" descr="itam.jpg"/>
          <p:cNvPicPr>
            <a:picLocks/>
          </p:cNvPicPr>
          <p:nvPr/>
        </p:nvPicPr>
        <p:blipFill>
          <a:blip r:embed="rId5" cstate="print"/>
          <a:srcRect/>
          <a:stretch>
            <a:fillRect/>
          </a:stretch>
        </p:blipFill>
        <p:spPr bwMode="auto">
          <a:xfrm>
            <a:off x="2924175" y="5964238"/>
            <a:ext cx="3676650" cy="8937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box(out)">
                                      <p:cBhvr>
                                        <p:cTn id="7" dur="500"/>
                                        <p:tgtEl>
                                          <p:spTgt spid="675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7588">
                                            <p:txEl>
                                              <p:pRg st="2" end="2"/>
                                            </p:txEl>
                                          </p:spTgt>
                                        </p:tgtEl>
                                        <p:attrNameLst>
                                          <p:attrName>style.visibility</p:attrName>
                                        </p:attrNameLst>
                                      </p:cBhvr>
                                      <p:to>
                                        <p:strVal val="visible"/>
                                      </p:to>
                                    </p:set>
                                    <p:animEffect transition="in" filter="box(out)">
                                      <p:cBhvr>
                                        <p:cTn id="12" dur="500"/>
                                        <p:tgtEl>
                                          <p:spTgt spid="6758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7588">
                                            <p:txEl>
                                              <p:pRg st="4" end="4"/>
                                            </p:txEl>
                                          </p:spTgt>
                                        </p:tgtEl>
                                        <p:attrNameLst>
                                          <p:attrName>style.visibility</p:attrName>
                                        </p:attrNameLst>
                                      </p:cBhvr>
                                      <p:to>
                                        <p:strVal val="visible"/>
                                      </p:to>
                                    </p:set>
                                    <p:animEffect transition="in" filter="box(out)">
                                      <p:cBhvr>
                                        <p:cTn id="17" dur="500"/>
                                        <p:tgtEl>
                                          <p:spTgt spid="675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1"/>
          </p:nvPr>
        </p:nvSpPr>
        <p:spPr>
          <a:xfrm>
            <a:off x="609600" y="2819400"/>
            <a:ext cx="8096250" cy="2667000"/>
          </a:xfrm>
        </p:spPr>
        <p:txBody>
          <a:bodyPr/>
          <a:lstStyle/>
          <a:p>
            <a:pPr marL="609600" indent="-609600" algn="ctr" eaLnBrk="1" hangingPunct="1">
              <a:lnSpc>
                <a:spcPct val="90000"/>
              </a:lnSpc>
              <a:buFontTx/>
              <a:buNone/>
            </a:pPr>
            <a:r>
              <a:rPr lang="es-MX" sz="4000" b="1" smtClean="0">
                <a:latin typeface="Arial" pitchFamily="34" charset="0"/>
                <a:ea typeface="ＭＳ Ｐゴシック" charset="-128"/>
                <a:cs typeface="Times New Roman" pitchFamily="18" charset="0"/>
              </a:rPr>
              <a:t>The results of the ENAFI </a:t>
            </a:r>
          </a:p>
          <a:p>
            <a:pPr marL="609600" indent="-609600" algn="ctr" eaLnBrk="1" hangingPunct="1">
              <a:lnSpc>
                <a:spcPct val="90000"/>
              </a:lnSpc>
              <a:buFontTx/>
              <a:buNone/>
            </a:pPr>
            <a:r>
              <a:rPr lang="es-MX" sz="4000" b="1" smtClean="0">
                <a:latin typeface="Arial" pitchFamily="34" charset="0"/>
                <a:ea typeface="ＭＳ Ｐゴシック" charset="-128"/>
                <a:cs typeface="Times New Roman" pitchFamily="18" charset="0"/>
              </a:rPr>
              <a:t>help us solve</a:t>
            </a:r>
          </a:p>
          <a:p>
            <a:pPr marL="609600" indent="-609600" algn="ctr" eaLnBrk="1" hangingPunct="1">
              <a:lnSpc>
                <a:spcPct val="90000"/>
              </a:lnSpc>
              <a:buFontTx/>
              <a:buNone/>
            </a:pPr>
            <a:r>
              <a:rPr lang="es-MX" sz="4000" b="1" smtClean="0">
                <a:latin typeface="Arial" pitchFamily="34" charset="0"/>
                <a:ea typeface="ＭＳ Ｐゴシック" charset="-128"/>
                <a:cs typeface="Times New Roman" pitchFamily="18" charset="0"/>
              </a:rPr>
              <a:t>the puzzle</a:t>
            </a:r>
            <a:endParaRPr lang="es-MX" sz="3600" smtClean="0">
              <a:latin typeface="Arial" pitchFamily="34" charset="0"/>
              <a:ea typeface="ＭＳ Ｐゴシック" charset="-128"/>
              <a:cs typeface="Times New Roman" pitchFamily="18" charset="0"/>
            </a:endParaRPr>
          </a:p>
          <a:p>
            <a:pPr marL="609600" indent="-609600" algn="ctr" eaLnBrk="1" hangingPunct="1">
              <a:lnSpc>
                <a:spcPct val="90000"/>
              </a:lnSpc>
              <a:buFontTx/>
              <a:buNone/>
            </a:pPr>
            <a:endParaRPr lang="es-MX" sz="1400" smtClean="0">
              <a:latin typeface="Arial" pitchFamily="34" charset="0"/>
              <a:ea typeface="ＭＳ Ｐゴシック" charset="-128"/>
              <a:cs typeface="Times New Roman" pitchFamily="18" charset="0"/>
            </a:endParaRPr>
          </a:p>
          <a:p>
            <a:pPr marL="609600" indent="-609600" algn="ctr" eaLnBrk="1" hangingPunct="1">
              <a:lnSpc>
                <a:spcPct val="90000"/>
              </a:lnSpc>
              <a:buFontTx/>
              <a:buNone/>
            </a:pPr>
            <a:r>
              <a:rPr lang="es-MX" sz="4000" smtClean="0">
                <a:latin typeface="Arial" pitchFamily="34" charset="0"/>
                <a:ea typeface="ＭＳ Ｐゴシック" charset="-128"/>
              </a:rPr>
              <a:t> </a:t>
            </a:r>
          </a:p>
        </p:txBody>
      </p:sp>
      <p:pic>
        <p:nvPicPr>
          <p:cNvPr id="27650" name="Picture 3" descr="filan2.jpg"/>
          <p:cNvPicPr>
            <a:picLocks noChangeAspect="1"/>
          </p:cNvPicPr>
          <p:nvPr/>
        </p:nvPicPr>
        <p:blipFill>
          <a:blip r:embed="rId3" cstate="print"/>
          <a:srcRect/>
          <a:stretch>
            <a:fillRect/>
          </a:stretch>
        </p:blipFill>
        <p:spPr bwMode="auto">
          <a:xfrm>
            <a:off x="0" y="0"/>
            <a:ext cx="9525000" cy="1447800"/>
          </a:xfrm>
          <a:prstGeom prst="rect">
            <a:avLst/>
          </a:prstGeom>
          <a:noFill/>
          <a:ln w="9525">
            <a:noFill/>
            <a:miter lim="800000"/>
            <a:headEnd/>
            <a:tailEnd/>
          </a:ln>
        </p:spPr>
      </p:pic>
      <p:sp>
        <p:nvSpPr>
          <p:cNvPr id="27651" name="Rectangle 4"/>
          <p:cNvSpPr>
            <a:spLocks noChangeArrowheads="1"/>
          </p:cNvSpPr>
          <p:nvPr/>
        </p:nvSpPr>
        <p:spPr bwMode="auto">
          <a:xfrm>
            <a:off x="1638300" y="-4763"/>
            <a:ext cx="7886700" cy="1071563"/>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27652" name="Rectangle 4"/>
          <p:cNvSpPr>
            <a:spLocks noGrp="1" noChangeArrowheads="1"/>
          </p:cNvSpPr>
          <p:nvPr>
            <p:ph type="title"/>
          </p:nvPr>
        </p:nvSpPr>
        <p:spPr>
          <a:xfrm>
            <a:off x="1104900" y="0"/>
            <a:ext cx="8096250" cy="1143000"/>
          </a:xfrm>
          <a:noFill/>
        </p:spPr>
        <p:txBody>
          <a:bodyPr/>
          <a:lstStyle/>
          <a:p>
            <a:pPr eaLnBrk="1" hangingPunct="1"/>
            <a:r>
              <a:rPr lang="es-MX" sz="3200" b="1" smtClean="0">
                <a:solidFill>
                  <a:srgbClr val="FFFFFF"/>
                </a:solidFill>
                <a:latin typeface="Arial" pitchFamily="34" charset="0"/>
                <a:ea typeface="ＭＳ Ｐゴシック" charset="-128"/>
                <a:cs typeface="Times New Roman" pitchFamily="18" charset="0"/>
              </a:rPr>
              <a:t>IV. The Results: How do Mexicans express their generosity? </a:t>
            </a:r>
          </a:p>
        </p:txBody>
      </p:sp>
      <p:pic>
        <p:nvPicPr>
          <p:cNvPr id="27653" name="Picture 5" descr="itam.jpg"/>
          <p:cNvPicPr>
            <a:picLocks/>
          </p:cNvPicPr>
          <p:nvPr/>
        </p:nvPicPr>
        <p:blipFill>
          <a:blip r:embed="rId5" cstate="print"/>
          <a:srcRect/>
          <a:stretch>
            <a:fillRect/>
          </a:stretch>
        </p:blipFill>
        <p:spPr bwMode="auto">
          <a:xfrm>
            <a:off x="2924175" y="5964238"/>
            <a:ext cx="3676650" cy="8937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nvGraphicFramePr>
        <p:xfrm>
          <a:off x="0" y="0"/>
          <a:ext cx="9525000" cy="6324600"/>
        </p:xfrm>
        <a:graphic>
          <a:graphicData uri="http://schemas.openxmlformats.org/drawingml/2006/chart">
            <c:chart xmlns:c="http://schemas.openxmlformats.org/drawingml/2006/chart" xmlns:r="http://schemas.openxmlformats.org/officeDocument/2006/relationships" r:id="rId3"/>
          </a:graphicData>
        </a:graphic>
      </p:graphicFrame>
      <p:sp>
        <p:nvSpPr>
          <p:cNvPr id="29698" name="Rectangle 3"/>
          <p:cNvSpPr>
            <a:spLocks noChangeArrowheads="1"/>
          </p:cNvSpPr>
          <p:nvPr/>
        </p:nvSpPr>
        <p:spPr bwMode="auto">
          <a:xfrm>
            <a:off x="6591300" y="6400800"/>
            <a:ext cx="2933700" cy="457200"/>
          </a:xfrm>
          <a:prstGeom prst="rect">
            <a:avLst/>
          </a:prstGeom>
          <a:blipFill dpi="0" rotWithShape="1">
            <a:blip r:embed="rId4" cstate="print"/>
            <a:srcRect/>
            <a:stretch>
              <a:fillRect/>
            </a:stretch>
          </a:blipFill>
          <a:ln w="9525">
            <a:noFill/>
            <a:round/>
            <a:headEnd/>
            <a:tailEnd/>
          </a:ln>
        </p:spPr>
        <p:txBody>
          <a:bodyPr wrap="none" anchor="ctr"/>
          <a:lstStyle/>
          <a:p>
            <a:endParaRPr lang="en-US"/>
          </a:p>
        </p:txBody>
      </p:sp>
      <p:sp>
        <p:nvSpPr>
          <p:cNvPr id="29699" name="Text Box 8"/>
          <p:cNvSpPr txBox="1">
            <a:spLocks noChangeArrowheads="1"/>
          </p:cNvSpPr>
          <p:nvPr/>
        </p:nvSpPr>
        <p:spPr bwMode="auto">
          <a:xfrm>
            <a:off x="6896100" y="6521450"/>
            <a:ext cx="2438400" cy="336550"/>
          </a:xfrm>
          <a:prstGeom prst="rect">
            <a:avLst/>
          </a:prstGeom>
          <a:noFill/>
          <a:ln w="9525">
            <a:noFill/>
            <a:miter lim="800000"/>
            <a:headEnd/>
            <a:tailEnd/>
          </a:ln>
        </p:spPr>
        <p:txBody>
          <a:bodyPr>
            <a:spAutoFit/>
          </a:bodyPr>
          <a:lstStyle/>
          <a:p>
            <a:pPr>
              <a:spcBef>
                <a:spcPct val="50000"/>
              </a:spcBef>
            </a:pPr>
            <a:r>
              <a:rPr lang="es-MX" sz="1600">
                <a:solidFill>
                  <a:srgbClr val="FFFFFF"/>
                </a:solidFill>
                <a:cs typeface="Times New Roman" pitchFamily="18" charset="0"/>
              </a:rPr>
              <a:t>Source</a:t>
            </a:r>
            <a:r>
              <a:rPr lang="es-MX" sz="1600">
                <a:solidFill>
                  <a:srgbClr val="FFFFFF"/>
                </a:solidFill>
                <a:latin typeface="Arial" pitchFamily="34" charset="0"/>
                <a:cs typeface="Times New Roman" pitchFamily="18" charset="0"/>
              </a:rPr>
              <a:t>: ENAFI 2008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ChangeArrowheads="1"/>
          </p:cNvSpPr>
          <p:nvPr/>
        </p:nvSpPr>
        <p:spPr bwMode="auto">
          <a:xfrm>
            <a:off x="6591300" y="6400800"/>
            <a:ext cx="2933700" cy="457200"/>
          </a:xfrm>
          <a:prstGeom prst="rect">
            <a:avLst/>
          </a:prstGeom>
          <a:blipFill dpi="0" rotWithShape="1">
            <a:blip r:embed="rId3" cstate="print"/>
            <a:srcRect/>
            <a:stretch>
              <a:fillRect/>
            </a:stretch>
          </a:blipFill>
          <a:ln w="9525">
            <a:noFill/>
            <a:round/>
            <a:headEnd/>
            <a:tailEnd/>
          </a:ln>
        </p:spPr>
        <p:txBody>
          <a:bodyPr wrap="none" anchor="ctr"/>
          <a:lstStyle/>
          <a:p>
            <a:endParaRPr lang="en-US"/>
          </a:p>
        </p:txBody>
      </p:sp>
      <p:graphicFrame>
        <p:nvGraphicFramePr>
          <p:cNvPr id="5" name="Chart 4"/>
          <p:cNvGraphicFramePr/>
          <p:nvPr/>
        </p:nvGraphicFramePr>
        <p:xfrm>
          <a:off x="190500" y="228600"/>
          <a:ext cx="9334500" cy="6324600"/>
        </p:xfrm>
        <a:graphic>
          <a:graphicData uri="http://schemas.openxmlformats.org/drawingml/2006/chart">
            <c:chart xmlns:c="http://schemas.openxmlformats.org/drawingml/2006/chart" xmlns:r="http://schemas.openxmlformats.org/officeDocument/2006/relationships" r:id="rId4"/>
          </a:graphicData>
        </a:graphic>
      </p:graphicFrame>
      <p:sp>
        <p:nvSpPr>
          <p:cNvPr id="31747" name="Text Box 8"/>
          <p:cNvSpPr txBox="1">
            <a:spLocks noChangeArrowheads="1"/>
          </p:cNvSpPr>
          <p:nvPr/>
        </p:nvSpPr>
        <p:spPr bwMode="auto">
          <a:xfrm>
            <a:off x="6896100" y="6521450"/>
            <a:ext cx="2438400" cy="336550"/>
          </a:xfrm>
          <a:prstGeom prst="rect">
            <a:avLst/>
          </a:prstGeom>
          <a:noFill/>
          <a:ln w="9525">
            <a:noFill/>
            <a:miter lim="800000"/>
            <a:headEnd/>
            <a:tailEnd/>
          </a:ln>
        </p:spPr>
        <p:txBody>
          <a:bodyPr>
            <a:spAutoFit/>
          </a:bodyPr>
          <a:lstStyle/>
          <a:p>
            <a:pPr>
              <a:spcBef>
                <a:spcPct val="50000"/>
              </a:spcBef>
            </a:pPr>
            <a:r>
              <a:rPr lang="es-MX" sz="1600">
                <a:solidFill>
                  <a:srgbClr val="FFFFFF"/>
                </a:solidFill>
                <a:cs typeface="Times New Roman" pitchFamily="18" charset="0"/>
              </a:rPr>
              <a:t>Source</a:t>
            </a:r>
            <a:r>
              <a:rPr lang="es-MX" sz="1600">
                <a:solidFill>
                  <a:srgbClr val="FFFFFF"/>
                </a:solidFill>
                <a:latin typeface="Arial" pitchFamily="34" charset="0"/>
                <a:cs typeface="Times New Roman" pitchFamily="18" charset="0"/>
              </a:rPr>
              <a:t>: ENAFI 2008</a:t>
            </a:r>
          </a:p>
        </p:txBody>
      </p:sp>
    </p:spTree>
  </p:cSld>
  <p:clrMapOvr>
    <a:masterClrMapping/>
  </p:clrMapOvr>
</p:sld>
</file>

<file path=ppt/theme/theme1.xml><?xml version="1.0" encoding="utf-8"?>
<a:theme xmlns:a="http://schemas.openxmlformats.org/drawingml/2006/main" name="Diseño predeterminado">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99">
            <a:alpha val="50000"/>
          </a:srgb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003399">
            <a:alpha val="50000"/>
          </a:srgb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5693</TotalTime>
  <Words>2400</Words>
  <Application>Microsoft Office PowerPoint</Application>
  <PresentationFormat>Personalizado</PresentationFormat>
  <Paragraphs>267</Paragraphs>
  <Slides>25</Slides>
  <Notes>25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Times New Roman</vt:lpstr>
      <vt:lpstr>ＭＳ Ｐゴシック</vt:lpstr>
      <vt:lpstr>Arial</vt:lpstr>
      <vt:lpstr>Calibri</vt:lpstr>
      <vt:lpstr>Diseño predeterminado</vt:lpstr>
      <vt:lpstr> The Puzzling Relationship Between  Generosity and Civil Society in Mexico Michael D. Layton, Ph.D.  Philanthropy and Civil Society Project   Book Launch and Seminar: Philanthropy and Civil Society in Mexico and  Among Mexicans in New York  Baruch College School of Public Affairs April 7, 2011 </vt:lpstr>
      <vt:lpstr>Diapositiva 2</vt:lpstr>
      <vt:lpstr>Diapositiva 3</vt:lpstr>
      <vt:lpstr>Diapositiva 4</vt:lpstr>
      <vt:lpstr>Diapositiva 5</vt:lpstr>
      <vt:lpstr>III. Solving the Puzzle:  National Survey on Philanthropy and Civil Society (ENAFI)</vt:lpstr>
      <vt:lpstr>IV. The Results: How do Mexicans express their generosity? </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How do Mexicans express their generosity?  </vt:lpstr>
      <vt:lpstr>Diapositiva 22</vt:lpstr>
      <vt:lpstr>Diapositiva 23</vt:lpstr>
      <vt:lpstr>V. The true puzzle: How can Mexican generosity strengthen civil society?</vt:lpstr>
      <vt:lpstr>THANK YOU!</vt:lpstr>
    </vt:vector>
  </TitlesOfParts>
  <Company>I.T.A.M.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visitante</dc:creator>
  <cp:lastModifiedBy>ITAM</cp:lastModifiedBy>
  <cp:revision>107</cp:revision>
  <dcterms:created xsi:type="dcterms:W3CDTF">2011-04-07T14:19:32Z</dcterms:created>
  <dcterms:modified xsi:type="dcterms:W3CDTF">2011-10-25T16:57:20Z</dcterms:modified>
</cp:coreProperties>
</file>